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86"/>
  </p:notesMasterIdLst>
  <p:sldIdLst>
    <p:sldId id="541" r:id="rId2"/>
    <p:sldId id="257" r:id="rId3"/>
    <p:sldId id="410" r:id="rId4"/>
    <p:sldId id="361" r:id="rId5"/>
    <p:sldId id="265" r:id="rId6"/>
    <p:sldId id="260" r:id="rId7"/>
    <p:sldId id="345" r:id="rId8"/>
    <p:sldId id="347" r:id="rId9"/>
    <p:sldId id="346" r:id="rId10"/>
    <p:sldId id="349" r:id="rId11"/>
    <p:sldId id="350" r:id="rId12"/>
    <p:sldId id="351" r:id="rId13"/>
    <p:sldId id="352" r:id="rId14"/>
    <p:sldId id="542" r:id="rId15"/>
    <p:sldId id="353" r:id="rId16"/>
    <p:sldId id="354" r:id="rId17"/>
    <p:sldId id="356" r:id="rId18"/>
    <p:sldId id="359" r:id="rId19"/>
    <p:sldId id="360" r:id="rId20"/>
    <p:sldId id="364" r:id="rId21"/>
    <p:sldId id="363" r:id="rId22"/>
    <p:sldId id="407" r:id="rId23"/>
    <p:sldId id="362" r:id="rId24"/>
    <p:sldId id="408" r:id="rId25"/>
    <p:sldId id="543" r:id="rId26"/>
    <p:sldId id="534" r:id="rId27"/>
    <p:sldId id="368" r:id="rId28"/>
    <p:sldId id="411" r:id="rId29"/>
    <p:sldId id="302" r:id="rId30"/>
    <p:sldId id="370" r:id="rId31"/>
    <p:sldId id="326" r:id="rId32"/>
    <p:sldId id="327" r:id="rId33"/>
    <p:sldId id="328" r:id="rId34"/>
    <p:sldId id="537" r:id="rId35"/>
    <p:sldId id="390" r:id="rId36"/>
    <p:sldId id="392" r:id="rId37"/>
    <p:sldId id="546" r:id="rId38"/>
    <p:sldId id="391" r:id="rId39"/>
    <p:sldId id="393" r:id="rId40"/>
    <p:sldId id="396" r:id="rId41"/>
    <p:sldId id="397" r:id="rId42"/>
    <p:sldId id="398" r:id="rId43"/>
    <p:sldId id="399" r:id="rId44"/>
    <p:sldId id="940" r:id="rId45"/>
    <p:sldId id="941" r:id="rId46"/>
    <p:sldId id="942" r:id="rId47"/>
    <p:sldId id="944" r:id="rId48"/>
    <p:sldId id="943" r:id="rId49"/>
    <p:sldId id="945" r:id="rId50"/>
    <p:sldId id="939" r:id="rId51"/>
    <p:sldId id="947" r:id="rId52"/>
    <p:sldId id="948" r:id="rId53"/>
    <p:sldId id="678" r:id="rId54"/>
    <p:sldId id="286" r:id="rId55"/>
    <p:sldId id="949" r:id="rId56"/>
    <p:sldId id="287" r:id="rId57"/>
    <p:sldId id="815" r:id="rId58"/>
    <p:sldId id="395" r:id="rId59"/>
    <p:sldId id="394" r:id="rId60"/>
    <p:sldId id="269" r:id="rId61"/>
    <p:sldId id="270" r:id="rId62"/>
    <p:sldId id="679" r:id="rId63"/>
    <p:sldId id="401" r:id="rId64"/>
    <p:sldId id="402" r:id="rId65"/>
    <p:sldId id="807" r:id="rId66"/>
    <p:sldId id="954" r:id="rId67"/>
    <p:sldId id="808" r:id="rId68"/>
    <p:sldId id="809" r:id="rId69"/>
    <p:sldId id="813" r:id="rId70"/>
    <p:sldId id="404" r:id="rId71"/>
    <p:sldId id="811" r:id="rId72"/>
    <p:sldId id="812" r:id="rId73"/>
    <p:sldId id="810" r:id="rId74"/>
    <p:sldId id="405" r:id="rId75"/>
    <p:sldId id="814" r:id="rId76"/>
    <p:sldId id="729" r:id="rId77"/>
    <p:sldId id="539" r:id="rId78"/>
    <p:sldId id="955" r:id="rId79"/>
    <p:sldId id="952" r:id="rId80"/>
    <p:sldId id="953" r:id="rId81"/>
    <p:sldId id="951" r:id="rId82"/>
    <p:sldId id="950" r:id="rId83"/>
    <p:sldId id="538" r:id="rId84"/>
    <p:sldId id="547" r:id="rId8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476"/>
    <p:restoredTop sz="94830"/>
  </p:normalViewPr>
  <p:slideViewPr>
    <p:cSldViewPr snapToGrid="0" snapToObjects="1">
      <p:cViewPr varScale="1">
        <p:scale>
          <a:sx n="121" d="100"/>
          <a:sy n="121" d="100"/>
        </p:scale>
        <p:origin x="210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tableStyles" Target="tableStyles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8DD762-3C26-AA47-AF42-9D4688EE9436}" type="datetimeFigureOut">
              <a:rPr lang="en-US" smtClean="0"/>
              <a:t>1/26/21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2A78CD-9EB4-8748-B823-6B35C56546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3636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What's the last great TV show or movie you watched?</a:t>
            </a:r>
          </a:p>
          <a:p>
            <a:r>
              <a:rPr lang="en-US"/>
              <a:t>https://www.polleverywhere.com/free_text_polls/1bWcItYY3Lz5IwIaJ7JVA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4736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Are the green and orange cultivars really different? How could we tell?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2521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8023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Are the green and orange cultivars really different? How could we tell?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4730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Are the green and orange cultivars really different? How could we tell?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0113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Which line do you think would be the best line to consider the data onto?</a:t>
            </a:r>
          </a:p>
          <a:p>
            <a:r>
              <a:rPr lang="en-US"/>
              <a:t>https://www.polleverywhere.com/multiple_choice_polls/HAQR84GN9TY1YBStZDwh1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8236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Are the green and orange cultivars really different? How could we tell?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4544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Are the green and orange cultivars really different? How could we tell?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488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Are the green and orange cultivars really different? How could we tell?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624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1774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7165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TA introduction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Talk about not teaching code (not a programming workshop)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08245328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345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67982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55240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79812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Are the green and orange cultivars really different? How could we tell?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85610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Which line would be PC1 for the following data?</a:t>
            </a:r>
          </a:p>
          <a:p>
            <a:r>
              <a:rPr lang="en-US"/>
              <a:t>https://www.polleverywhere.com/multiple_choice_polls/XqXZHtwAyYj9nIw41hdOt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18623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42305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Are the green and orange cultivars really different? How could we tell?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54728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TA introduction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Talk about not teaching code (not a programming workshop)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56558115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Mention that the “manifold dimensionality” of this manifold is 2d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3452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TA introduction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Talk about not teaching code (not a programming workshop)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08090035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Mention that the “manifold dimensionality” of this manifold is 2d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94031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Mention that the “manifold dimensionality” of this manifold is 2d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66581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Mention that the “manifold dimensionality” of this manifold is 2d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77077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Mention that the “manifold dimensionality” of this manifold is 2d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81893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283155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63209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89329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Which value of sigma produces the graph with the least global connectivity</a:t>
            </a:r>
          </a:p>
          <a:p>
            <a:r>
              <a:rPr lang="en-US"/>
              <a:t>https://www.polleverywhere.com/multiple_choice_polls/zTr7Kdvryx4DGwa6xKRK1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15492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51593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1423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67220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6344d05806_0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6344d05806_0_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075689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91306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22668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78888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08149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43075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04885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64865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14795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8992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06025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30274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3513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24354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6A85EF-E9D9-2647-9AEF-F9E130624309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85136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40399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89031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6A85EF-E9D9-2647-9AEF-F9E130624309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92485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22867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8144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5414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86274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08289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55294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58520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28896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What questions do you have about today's lecture material?</a:t>
            </a:r>
          </a:p>
          <a:p>
            <a:r>
              <a:rPr lang="en-US"/>
              <a:t>https://www.polleverywhere.com/discourses/LcQaImIZ1dSuKR2Ww4pqu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726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5962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7212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5323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800"/>
            </a:lvl1pPr>
            <a:lvl2pPr marL="192881" indent="0" algn="ctr">
              <a:buNone/>
              <a:defRPr sz="844"/>
            </a:lvl2pPr>
            <a:lvl3pPr marL="385763" indent="0" algn="ctr">
              <a:buNone/>
              <a:defRPr sz="760"/>
            </a:lvl3pPr>
            <a:lvl4pPr marL="578644" indent="0" algn="ctr">
              <a:buNone/>
              <a:defRPr sz="675"/>
            </a:lvl4pPr>
            <a:lvl5pPr marL="771525" indent="0" algn="ctr">
              <a:buNone/>
              <a:defRPr sz="675"/>
            </a:lvl5pPr>
            <a:lvl6pPr marL="964406" indent="0" algn="ctr">
              <a:buNone/>
              <a:defRPr sz="675"/>
            </a:lvl6pPr>
            <a:lvl7pPr marL="1157288" indent="0" algn="ctr">
              <a:buNone/>
              <a:defRPr sz="675"/>
            </a:lvl7pPr>
            <a:lvl8pPr marL="1350169" indent="0" algn="ctr">
              <a:buNone/>
              <a:defRPr sz="675"/>
            </a:lvl8pPr>
            <a:lvl9pPr marL="1543050" indent="0" algn="ctr">
              <a:buNone/>
              <a:defRPr sz="675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3ECB7-9733-094E-AC53-5E70383787E3}" type="datetimeFigureOut">
              <a:rPr lang="en-US" smtClean="0"/>
              <a:t>1/26/21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B4612-8F56-C746-B2D5-D27D39041C7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3ECB7-9733-094E-AC53-5E70383787E3}" type="datetimeFigureOut">
              <a:rPr lang="en-US" smtClean="0"/>
              <a:t>1/26/21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B4612-8F56-C746-B2D5-D27D39041C7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2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3ECB7-9733-094E-AC53-5E70383787E3}" type="datetimeFigureOut">
              <a:rPr lang="en-US" smtClean="0"/>
              <a:t>1/26/21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B4612-8F56-C746-B2D5-D27D39041C7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6217623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uk-UA" smtClean="0"/>
              <a:pPr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8436972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>
              <a:buFont typeface="Arial" charset="0"/>
              <a:buChar char="•"/>
              <a:defRPr sz="2400"/>
            </a:lvl1pPr>
            <a:lvl2pPr marL="535781" indent="-342900">
              <a:buFont typeface="Arial" charset="0"/>
              <a:buChar char="•"/>
              <a:defRPr/>
            </a:lvl2pPr>
            <a:lvl3pPr marL="671513" indent="-285750">
              <a:buFont typeface="Arial" charset="0"/>
              <a:buChar char="•"/>
              <a:defRPr/>
            </a:lvl3pPr>
            <a:lvl4pPr marL="864394" indent="-285750">
              <a:buFont typeface="Arial" charset="0"/>
              <a:buChar char="•"/>
              <a:defRPr/>
            </a:lvl4pPr>
            <a:lvl5pPr marL="1057275" indent="-285750">
              <a:buFont typeface="Arial" charset="0"/>
              <a:buChar char="•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3ECB7-9733-094E-AC53-5E70383787E3}" type="datetimeFigureOut">
              <a:rPr lang="en-US" smtClean="0"/>
              <a:t>1/26/21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B4612-8F56-C746-B2D5-D27D39041C7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45"/>
            <a:ext cx="7886700" cy="2852737"/>
          </a:xfrm>
        </p:spPr>
        <p:txBody>
          <a:bodyPr anchor="b">
            <a:normAutofit/>
          </a:bodyPr>
          <a:lstStyle>
            <a:lvl1pPr>
              <a:defRPr sz="3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70"/>
            <a:ext cx="7886700" cy="150018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192881" indent="0">
              <a:buNone/>
              <a:defRPr sz="844">
                <a:solidFill>
                  <a:schemeClr val="tx1">
                    <a:tint val="75000"/>
                  </a:schemeClr>
                </a:solidFill>
              </a:defRPr>
            </a:lvl2pPr>
            <a:lvl3pPr marL="385763" indent="0">
              <a:buNone/>
              <a:defRPr sz="760">
                <a:solidFill>
                  <a:schemeClr val="tx1">
                    <a:tint val="75000"/>
                  </a:schemeClr>
                </a:solidFill>
              </a:defRPr>
            </a:lvl3pPr>
            <a:lvl4pPr marL="578644" indent="0">
              <a:buNone/>
              <a:defRPr sz="675">
                <a:solidFill>
                  <a:schemeClr val="tx1">
                    <a:tint val="75000"/>
                  </a:schemeClr>
                </a:solidFill>
              </a:defRPr>
            </a:lvl4pPr>
            <a:lvl5pPr marL="771525" indent="0">
              <a:buNone/>
              <a:defRPr sz="675">
                <a:solidFill>
                  <a:schemeClr val="tx1">
                    <a:tint val="75000"/>
                  </a:schemeClr>
                </a:solidFill>
              </a:defRPr>
            </a:lvl5pPr>
            <a:lvl6pPr marL="964406" indent="0">
              <a:buNone/>
              <a:defRPr sz="675">
                <a:solidFill>
                  <a:schemeClr val="tx1">
                    <a:tint val="75000"/>
                  </a:schemeClr>
                </a:solidFill>
              </a:defRPr>
            </a:lvl6pPr>
            <a:lvl7pPr marL="1157288" indent="0">
              <a:buNone/>
              <a:defRPr sz="675">
                <a:solidFill>
                  <a:schemeClr val="tx1">
                    <a:tint val="75000"/>
                  </a:schemeClr>
                </a:solidFill>
              </a:defRPr>
            </a:lvl7pPr>
            <a:lvl8pPr marL="1350169" indent="0">
              <a:buNone/>
              <a:defRPr sz="675">
                <a:solidFill>
                  <a:schemeClr val="tx1">
                    <a:tint val="75000"/>
                  </a:schemeClr>
                </a:solidFill>
              </a:defRPr>
            </a:lvl8pPr>
            <a:lvl9pPr marL="1543050" indent="0">
              <a:buNone/>
              <a:defRPr sz="67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3ECB7-9733-094E-AC53-5E70383787E3}" type="datetimeFigureOut">
              <a:rPr lang="en-US" smtClean="0"/>
              <a:t>1/26/21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B4612-8F56-C746-B2D5-D27D39041C7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3ECB7-9733-094E-AC53-5E70383787E3}" type="datetimeFigureOut">
              <a:rPr lang="en-US" smtClean="0"/>
              <a:t>1/26/21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B4612-8F56-C746-B2D5-D27D39041C7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9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013" b="1"/>
            </a:lvl1pPr>
            <a:lvl2pPr marL="192881" indent="0">
              <a:buNone/>
              <a:defRPr sz="844" b="1"/>
            </a:lvl2pPr>
            <a:lvl3pPr marL="385763" indent="0">
              <a:buNone/>
              <a:defRPr sz="760" b="1"/>
            </a:lvl3pPr>
            <a:lvl4pPr marL="578644" indent="0">
              <a:buNone/>
              <a:defRPr sz="675" b="1"/>
            </a:lvl4pPr>
            <a:lvl5pPr marL="771525" indent="0">
              <a:buNone/>
              <a:defRPr sz="675" b="1"/>
            </a:lvl5pPr>
            <a:lvl6pPr marL="964406" indent="0">
              <a:buNone/>
              <a:defRPr sz="675" b="1"/>
            </a:lvl6pPr>
            <a:lvl7pPr marL="1157288" indent="0">
              <a:buNone/>
              <a:defRPr sz="675" b="1"/>
            </a:lvl7pPr>
            <a:lvl8pPr marL="1350169" indent="0">
              <a:buNone/>
              <a:defRPr sz="675" b="1"/>
            </a:lvl8pPr>
            <a:lvl9pPr marL="1543050" indent="0">
              <a:buNone/>
              <a:defRPr sz="67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2" y="1681163"/>
            <a:ext cx="3887391" cy="823912"/>
          </a:xfrm>
        </p:spPr>
        <p:txBody>
          <a:bodyPr anchor="b"/>
          <a:lstStyle>
            <a:lvl1pPr marL="0" indent="0">
              <a:buNone/>
              <a:defRPr sz="1013" b="1"/>
            </a:lvl1pPr>
            <a:lvl2pPr marL="192881" indent="0">
              <a:buNone/>
              <a:defRPr sz="844" b="1"/>
            </a:lvl2pPr>
            <a:lvl3pPr marL="385763" indent="0">
              <a:buNone/>
              <a:defRPr sz="760" b="1"/>
            </a:lvl3pPr>
            <a:lvl4pPr marL="578644" indent="0">
              <a:buNone/>
              <a:defRPr sz="675" b="1"/>
            </a:lvl4pPr>
            <a:lvl5pPr marL="771525" indent="0">
              <a:buNone/>
              <a:defRPr sz="675" b="1"/>
            </a:lvl5pPr>
            <a:lvl6pPr marL="964406" indent="0">
              <a:buNone/>
              <a:defRPr sz="675" b="1"/>
            </a:lvl6pPr>
            <a:lvl7pPr marL="1157288" indent="0">
              <a:buNone/>
              <a:defRPr sz="675" b="1"/>
            </a:lvl7pPr>
            <a:lvl8pPr marL="1350169" indent="0">
              <a:buNone/>
              <a:defRPr sz="675" b="1"/>
            </a:lvl8pPr>
            <a:lvl9pPr marL="1543050" indent="0">
              <a:buNone/>
              <a:defRPr sz="67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2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3ECB7-9733-094E-AC53-5E70383787E3}" type="datetimeFigureOut">
              <a:rPr lang="en-US" smtClean="0"/>
              <a:t>1/26/21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B4612-8F56-C746-B2D5-D27D39041C7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3ECB7-9733-094E-AC53-5E70383787E3}" type="datetimeFigureOut">
              <a:rPr lang="en-US" smtClean="0"/>
              <a:t>1/26/21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B4612-8F56-C746-B2D5-D27D39041C7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3ECB7-9733-094E-AC53-5E70383787E3}" type="datetimeFigureOut">
              <a:rPr lang="en-US" smtClean="0"/>
              <a:t>1/26/21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B4612-8F56-C746-B2D5-D27D39041C7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13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32"/>
            <a:ext cx="4629150" cy="4873625"/>
          </a:xfrm>
        </p:spPr>
        <p:txBody>
          <a:bodyPr/>
          <a:lstStyle>
            <a:lvl1pPr>
              <a:defRPr sz="1350"/>
            </a:lvl1pPr>
            <a:lvl2pPr>
              <a:defRPr sz="1181"/>
            </a:lvl2pPr>
            <a:lvl3pPr>
              <a:defRPr sz="1013"/>
            </a:lvl3pPr>
            <a:lvl4pPr>
              <a:defRPr sz="844"/>
            </a:lvl4pPr>
            <a:lvl5pPr>
              <a:defRPr sz="844"/>
            </a:lvl5pPr>
            <a:lvl6pPr>
              <a:defRPr sz="844"/>
            </a:lvl6pPr>
            <a:lvl7pPr>
              <a:defRPr sz="844"/>
            </a:lvl7pPr>
            <a:lvl8pPr>
              <a:defRPr sz="844"/>
            </a:lvl8pPr>
            <a:lvl9pPr>
              <a:defRPr sz="84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675"/>
            </a:lvl1pPr>
            <a:lvl2pPr marL="192881" indent="0">
              <a:buNone/>
              <a:defRPr sz="591"/>
            </a:lvl2pPr>
            <a:lvl3pPr marL="385763" indent="0">
              <a:buNone/>
              <a:defRPr sz="506"/>
            </a:lvl3pPr>
            <a:lvl4pPr marL="578644" indent="0">
              <a:buNone/>
              <a:defRPr sz="422"/>
            </a:lvl4pPr>
            <a:lvl5pPr marL="771525" indent="0">
              <a:buNone/>
              <a:defRPr sz="422"/>
            </a:lvl5pPr>
            <a:lvl6pPr marL="964406" indent="0">
              <a:buNone/>
              <a:defRPr sz="422"/>
            </a:lvl6pPr>
            <a:lvl7pPr marL="1157288" indent="0">
              <a:buNone/>
              <a:defRPr sz="422"/>
            </a:lvl7pPr>
            <a:lvl8pPr marL="1350169" indent="0">
              <a:buNone/>
              <a:defRPr sz="422"/>
            </a:lvl8pPr>
            <a:lvl9pPr marL="1543050" indent="0">
              <a:buNone/>
              <a:defRPr sz="42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3ECB7-9733-094E-AC53-5E70383787E3}" type="datetimeFigureOut">
              <a:rPr lang="en-US" smtClean="0"/>
              <a:t>1/26/21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B4612-8F56-C746-B2D5-D27D39041C7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13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32"/>
            <a:ext cx="4629150" cy="4873625"/>
          </a:xfrm>
        </p:spPr>
        <p:txBody>
          <a:bodyPr anchor="t"/>
          <a:lstStyle>
            <a:lvl1pPr marL="0" indent="0">
              <a:buNone/>
              <a:defRPr sz="1350"/>
            </a:lvl1pPr>
            <a:lvl2pPr marL="192881" indent="0">
              <a:buNone/>
              <a:defRPr sz="1181"/>
            </a:lvl2pPr>
            <a:lvl3pPr marL="385763" indent="0">
              <a:buNone/>
              <a:defRPr sz="1013"/>
            </a:lvl3pPr>
            <a:lvl4pPr marL="578644" indent="0">
              <a:buNone/>
              <a:defRPr sz="844"/>
            </a:lvl4pPr>
            <a:lvl5pPr marL="771525" indent="0">
              <a:buNone/>
              <a:defRPr sz="844"/>
            </a:lvl5pPr>
            <a:lvl6pPr marL="964406" indent="0">
              <a:buNone/>
              <a:defRPr sz="844"/>
            </a:lvl6pPr>
            <a:lvl7pPr marL="1157288" indent="0">
              <a:buNone/>
              <a:defRPr sz="844"/>
            </a:lvl7pPr>
            <a:lvl8pPr marL="1350169" indent="0">
              <a:buNone/>
              <a:defRPr sz="844"/>
            </a:lvl8pPr>
            <a:lvl9pPr marL="1543050" indent="0">
              <a:buNone/>
              <a:defRPr sz="844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675"/>
            </a:lvl1pPr>
            <a:lvl2pPr marL="192881" indent="0">
              <a:buNone/>
              <a:defRPr sz="591"/>
            </a:lvl2pPr>
            <a:lvl3pPr marL="385763" indent="0">
              <a:buNone/>
              <a:defRPr sz="506"/>
            </a:lvl3pPr>
            <a:lvl4pPr marL="578644" indent="0">
              <a:buNone/>
              <a:defRPr sz="422"/>
            </a:lvl4pPr>
            <a:lvl5pPr marL="771525" indent="0">
              <a:buNone/>
              <a:defRPr sz="422"/>
            </a:lvl5pPr>
            <a:lvl6pPr marL="964406" indent="0">
              <a:buNone/>
              <a:defRPr sz="422"/>
            </a:lvl6pPr>
            <a:lvl7pPr marL="1157288" indent="0">
              <a:buNone/>
              <a:defRPr sz="422"/>
            </a:lvl7pPr>
            <a:lvl8pPr marL="1350169" indent="0">
              <a:buNone/>
              <a:defRPr sz="422"/>
            </a:lvl8pPr>
            <a:lvl9pPr marL="1543050" indent="0">
              <a:buNone/>
              <a:defRPr sz="42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3ECB7-9733-094E-AC53-5E70383787E3}" type="datetimeFigureOut">
              <a:rPr lang="en-US" smtClean="0"/>
              <a:t>1/26/21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B4612-8F56-C746-B2D5-D27D39041C7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9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06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DD3ECB7-9733-094E-AC53-5E70383787E3}" type="datetimeFigureOut">
              <a:rPr lang="en-US" smtClean="0"/>
              <a:pPr/>
              <a:t>1/26/21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7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06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4FB4612-8F56-C746-B2D5-D27D39041C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2916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385763" rtl="0" eaLnBrk="1" latinLnBrk="0" hangingPunct="1">
        <a:lnSpc>
          <a:spcPct val="90000"/>
        </a:lnSpc>
        <a:spcBef>
          <a:spcPct val="0"/>
        </a:spcBef>
        <a:buNone/>
        <a:defRPr sz="4200" b="1" i="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</p:titleStyle>
    <p:bodyStyle>
      <a:lvl1pPr marL="342900" indent="-342900" algn="l" defTabSz="385763" rtl="0" eaLnBrk="1" latinLnBrk="0" hangingPunct="1">
        <a:lnSpc>
          <a:spcPct val="90000"/>
        </a:lnSpc>
        <a:spcBef>
          <a:spcPts val="422"/>
        </a:spcBef>
        <a:buFont typeface="Arial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  <a:lvl2pPr marL="535781" indent="-342900" algn="l" defTabSz="385763" rtl="0" eaLnBrk="1" latinLnBrk="0" hangingPunct="1">
        <a:lnSpc>
          <a:spcPct val="90000"/>
        </a:lnSpc>
        <a:spcBef>
          <a:spcPts val="211"/>
        </a:spcBef>
        <a:buFont typeface="Arial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2pPr>
      <a:lvl3pPr marL="671513" indent="-285750" algn="l" defTabSz="385763" rtl="0" eaLnBrk="1" latinLnBrk="0" hangingPunct="1">
        <a:lnSpc>
          <a:spcPct val="90000"/>
        </a:lnSpc>
        <a:spcBef>
          <a:spcPts val="211"/>
        </a:spcBef>
        <a:buFont typeface="Arial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3pPr>
      <a:lvl4pPr marL="864394" indent="-285750" algn="l" defTabSz="385763" rtl="0" eaLnBrk="1" latinLnBrk="0" hangingPunct="1">
        <a:lnSpc>
          <a:spcPct val="90000"/>
        </a:lnSpc>
        <a:spcBef>
          <a:spcPts val="211"/>
        </a:spcBef>
        <a:buFont typeface="Arial" charset="0"/>
        <a:buChar char="•"/>
        <a:defRPr sz="135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4pPr>
      <a:lvl5pPr marL="1057275" indent="-285750" algn="l" defTabSz="385763" rtl="0" eaLnBrk="1" latinLnBrk="0" hangingPunct="1">
        <a:lnSpc>
          <a:spcPct val="90000"/>
        </a:lnSpc>
        <a:spcBef>
          <a:spcPts val="211"/>
        </a:spcBef>
        <a:buFont typeface="Arial" charset="0"/>
        <a:buChar char="•"/>
        <a:defRPr sz="135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5pPr>
      <a:lvl6pPr marL="1060847" indent="-96441" algn="l" defTabSz="385763" rtl="0" eaLnBrk="1" latinLnBrk="0" hangingPunct="1">
        <a:lnSpc>
          <a:spcPct val="90000"/>
        </a:lnSpc>
        <a:spcBef>
          <a:spcPts val="211"/>
        </a:spcBef>
        <a:buFont typeface="Arial" panose="020B0604020202020204" pitchFamily="34" charset="0"/>
        <a:buChar char="•"/>
        <a:defRPr sz="760" kern="1200">
          <a:solidFill>
            <a:schemeClr val="tx1"/>
          </a:solidFill>
          <a:latin typeface="+mn-lt"/>
          <a:ea typeface="+mn-ea"/>
          <a:cs typeface="+mn-cs"/>
        </a:defRPr>
      </a:lvl6pPr>
      <a:lvl7pPr marL="1253729" indent="-96441" algn="l" defTabSz="385763" rtl="0" eaLnBrk="1" latinLnBrk="0" hangingPunct="1">
        <a:lnSpc>
          <a:spcPct val="90000"/>
        </a:lnSpc>
        <a:spcBef>
          <a:spcPts val="211"/>
        </a:spcBef>
        <a:buFont typeface="Arial" panose="020B0604020202020204" pitchFamily="34" charset="0"/>
        <a:buChar char="•"/>
        <a:defRPr sz="760" kern="1200">
          <a:solidFill>
            <a:schemeClr val="tx1"/>
          </a:solidFill>
          <a:latin typeface="+mn-lt"/>
          <a:ea typeface="+mn-ea"/>
          <a:cs typeface="+mn-cs"/>
        </a:defRPr>
      </a:lvl7pPr>
      <a:lvl8pPr marL="1446610" indent="-96441" algn="l" defTabSz="385763" rtl="0" eaLnBrk="1" latinLnBrk="0" hangingPunct="1">
        <a:lnSpc>
          <a:spcPct val="90000"/>
        </a:lnSpc>
        <a:spcBef>
          <a:spcPts val="211"/>
        </a:spcBef>
        <a:buFont typeface="Arial" panose="020B0604020202020204" pitchFamily="34" charset="0"/>
        <a:buChar char="•"/>
        <a:defRPr sz="760" kern="1200">
          <a:solidFill>
            <a:schemeClr val="tx1"/>
          </a:solidFill>
          <a:latin typeface="+mn-lt"/>
          <a:ea typeface="+mn-ea"/>
          <a:cs typeface="+mn-cs"/>
        </a:defRPr>
      </a:lvl8pPr>
      <a:lvl9pPr marL="1639491" indent="-96441" algn="l" defTabSz="385763" rtl="0" eaLnBrk="1" latinLnBrk="0" hangingPunct="1">
        <a:lnSpc>
          <a:spcPct val="90000"/>
        </a:lnSpc>
        <a:spcBef>
          <a:spcPts val="211"/>
        </a:spcBef>
        <a:buFont typeface="Arial" panose="020B0604020202020204" pitchFamily="34" charset="0"/>
        <a:buChar char="•"/>
        <a:defRPr sz="7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1pPr>
      <a:lvl2pPr marL="192881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2pPr>
      <a:lvl3pPr marL="385763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3pPr>
      <a:lvl4pPr marL="578644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4pPr>
      <a:lvl5pPr marL="771525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5pPr>
      <a:lvl6pPr marL="964406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6pPr>
      <a:lvl7pPr marL="1157288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7pPr>
      <a:lvl8pPr marL="1350169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8pPr>
      <a:lvl9pPr marL="1543050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tiff"/><Relationship Id="rId4" Type="http://schemas.openxmlformats.org/officeDocument/2006/relationships/image" Target="../media/image23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4.gif"/><Relationship Id="rId5" Type="http://schemas.openxmlformats.org/officeDocument/2006/relationships/image" Target="../media/image33.png"/><Relationship Id="rId4" Type="http://schemas.openxmlformats.org/officeDocument/2006/relationships/image" Target="../media/image32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4.gif"/><Relationship Id="rId5" Type="http://schemas.openxmlformats.org/officeDocument/2006/relationships/image" Target="../media/image33.png"/><Relationship Id="rId4" Type="http://schemas.openxmlformats.org/officeDocument/2006/relationships/image" Target="../media/image32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4.gif"/><Relationship Id="rId5" Type="http://schemas.openxmlformats.org/officeDocument/2006/relationships/image" Target="../media/image33.png"/><Relationship Id="rId4" Type="http://schemas.openxmlformats.org/officeDocument/2006/relationships/image" Target="../media/image32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6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9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5" Type="http://schemas.openxmlformats.org/officeDocument/2006/relationships/image" Target="NULL"/><Relationship Id="rId4" Type="http://schemas.openxmlformats.org/officeDocument/2006/relationships/image" Target="../media/image4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5" Type="http://schemas.openxmlformats.org/officeDocument/2006/relationships/image" Target="NULL"/><Relationship Id="rId4" Type="http://schemas.openxmlformats.org/officeDocument/2006/relationships/image" Target="../media/image4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5" Type="http://schemas.openxmlformats.org/officeDocument/2006/relationships/image" Target="NULL"/><Relationship Id="rId4" Type="http://schemas.openxmlformats.org/officeDocument/2006/relationships/image" Target="../media/image5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NUL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svg"/><Relationship Id="rId5" Type="http://schemas.openxmlformats.org/officeDocument/2006/relationships/image" Target="../media/image54.png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NULL"/><Relationship Id="rId4" Type="http://schemas.openxmlformats.org/officeDocument/2006/relationships/image" Target="../media/image5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NULL"/><Relationship Id="rId4" Type="http://schemas.openxmlformats.org/officeDocument/2006/relationships/image" Target="../media/image5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NULL"/><Relationship Id="rId4" Type="http://schemas.openxmlformats.org/officeDocument/2006/relationships/image" Target="../media/image5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NULL"/><Relationship Id="rId4" Type="http://schemas.openxmlformats.org/officeDocument/2006/relationships/image" Target="../media/image6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NULL"/><Relationship Id="rId4" Type="http://schemas.openxmlformats.org/officeDocument/2006/relationships/image" Target="../media/image6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2.png"/><Relationship Id="rId10" Type="http://schemas.openxmlformats.org/officeDocument/2006/relationships/image" Target="../media/image10.png"/><Relationship Id="rId4" Type="http://schemas.openxmlformats.org/officeDocument/2006/relationships/image" Target="../media/image210.png"/><Relationship Id="rId9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NUL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3.png"/><Relationship Id="rId7" Type="http://schemas.openxmlformats.org/officeDocument/2006/relationships/image" Target="NUL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Relationship Id="rId6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3.png"/><Relationship Id="rId7" Type="http://schemas.openxmlformats.org/officeDocument/2006/relationships/image" Target="NUL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Relationship Id="rId6" Type="http://schemas.openxmlformats.org/officeDocument/2006/relationships/image" Target="NULL"/><Relationship Id="rId11" Type="http://schemas.openxmlformats.org/officeDocument/2006/relationships/image" Target="../media/image57.png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emf"/><Relationship Id="rId4" Type="http://schemas.openxmlformats.org/officeDocument/2006/relationships/image" Target="../media/image72.emf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emf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image" Target="../media/image4.png"/><Relationship Id="rId7" Type="http://schemas.openxmlformats.org/officeDocument/2006/relationships/image" Target="../media/image130.pn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11" Type="http://schemas.openxmlformats.org/officeDocument/2006/relationships/image" Target="../media/image17.png"/><Relationship Id="rId5" Type="http://schemas.openxmlformats.org/officeDocument/2006/relationships/image" Target="../media/image110.png"/><Relationship Id="rId10" Type="http://schemas.openxmlformats.org/officeDocument/2006/relationships/image" Target="../media/image16.png"/><Relationship Id="rId4" Type="http://schemas.openxmlformats.org/officeDocument/2006/relationships/image" Target="../media/image10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7" Type="http://schemas.openxmlformats.org/officeDocument/2006/relationships/image" Target="../media/image80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1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CC64EB-C7F3-434D-BA57-620C3AA75C7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99CED7-89DD-674E-A44C-D1831351FBB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slide.url=https://www.polleverywhere.com/free_text_polls/1bWcItYY3Lz5IwIaJ7JVA">
            <a:extLst>
              <a:ext uri="{FF2B5EF4-FFF2-40B4-BE49-F238E27FC236}">
                <a16:creationId xmlns:a16="http://schemas.microsoft.com/office/drawing/2014/main" id="{A7D1554D-3764-5548-A923-831D27F51CD5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" y="63500"/>
            <a:ext cx="9017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1492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F1A9B60-676B-9C47-856C-76CD1E2E8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365" y="531223"/>
            <a:ext cx="8705588" cy="696328"/>
          </a:xfrm>
        </p:spPr>
        <p:txBody>
          <a:bodyPr>
            <a:normAutofit/>
          </a:bodyPr>
          <a:lstStyle/>
          <a:p>
            <a:r>
              <a:rPr lang="en-US" sz="3200" dirty="0"/>
              <a:t>Problem: We can only see in 3D (not 20K D)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BE23A97-77CE-8B44-A656-2BCFFA98F2D5}"/>
              </a:ext>
            </a:extLst>
          </p:cNvPr>
          <p:cNvGrpSpPr/>
          <p:nvPr/>
        </p:nvGrpSpPr>
        <p:grpSpPr>
          <a:xfrm>
            <a:off x="775570" y="1732247"/>
            <a:ext cx="4289385" cy="4096744"/>
            <a:chOff x="1163176" y="568476"/>
            <a:chExt cx="6166368" cy="6228080"/>
          </a:xfrm>
        </p:grpSpPr>
        <p:pic>
          <p:nvPicPr>
            <p:cNvPr id="9" name="Picture 8" descr="Fig S3.png">
              <a:extLst>
                <a:ext uri="{FF2B5EF4-FFF2-40B4-BE49-F238E27FC236}">
                  <a16:creationId xmlns:a16="http://schemas.microsoft.com/office/drawing/2014/main" id="{D5D2EE1B-D5B0-784C-96DB-212901B1CC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163176" y="568476"/>
              <a:ext cx="6166368" cy="6228080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29CD1D3-5222-0444-A1A3-BA3301A16D9C}"/>
                </a:ext>
              </a:extLst>
            </p:cNvPr>
            <p:cNvSpPr/>
            <p:nvPr/>
          </p:nvSpPr>
          <p:spPr>
            <a:xfrm>
              <a:off x="5405062" y="5762452"/>
              <a:ext cx="1763204" cy="8082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4246323" y="3394553"/>
            <a:ext cx="424827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We could try all 2D pairs, </a:t>
            </a:r>
          </a:p>
          <a:p>
            <a:pPr algn="l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but our brains can’t put this</a:t>
            </a:r>
          </a:p>
          <a:p>
            <a:pPr algn="l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together </a:t>
            </a:r>
          </a:p>
        </p:txBody>
      </p:sp>
    </p:spTree>
    <p:extLst>
      <p:ext uri="{BB962C8B-B14F-4D97-AF65-F5344CB8AC3E}">
        <p14:creationId xmlns:p14="http://schemas.microsoft.com/office/powerpoint/2010/main" val="9749688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7" y="1709745"/>
            <a:ext cx="8156857" cy="2852737"/>
          </a:xfrm>
        </p:spPr>
        <p:txBody>
          <a:bodyPr>
            <a:normAutofit/>
          </a:bodyPr>
          <a:lstStyle/>
          <a:p>
            <a:r>
              <a:rPr lang="en-US" sz="4000" dirty="0"/>
              <a:t>Solution: Dimensionality Reduction </a:t>
            </a:r>
          </a:p>
        </p:txBody>
      </p:sp>
    </p:spTree>
    <p:extLst>
      <p:ext uri="{BB962C8B-B14F-4D97-AF65-F5344CB8AC3E}">
        <p14:creationId xmlns:p14="http://schemas.microsoft.com/office/powerpoint/2010/main" val="162979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F1A9B60-676B-9C47-856C-76CD1E2E8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531223"/>
            <a:ext cx="7886700" cy="683802"/>
          </a:xfrm>
        </p:spPr>
        <p:txBody>
          <a:bodyPr>
            <a:normAutofit/>
          </a:bodyPr>
          <a:lstStyle/>
          <a:p>
            <a:r>
              <a:rPr lang="en-US" sz="3200" dirty="0"/>
              <a:t>Thought Exercise: Reduce this to 1D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47270" y="5243087"/>
            <a:ext cx="1072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Feature 1</a:t>
            </a:r>
          </a:p>
        </p:txBody>
      </p:sp>
      <p:sp>
        <p:nvSpPr>
          <p:cNvPr id="17" name="TextBox 16"/>
          <p:cNvSpPr txBox="1"/>
          <p:nvPr/>
        </p:nvSpPr>
        <p:spPr>
          <a:xfrm rot="16200000">
            <a:off x="277080" y="4342883"/>
            <a:ext cx="1072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Feature 2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2072894" y="3090842"/>
            <a:ext cx="1255278" cy="1327505"/>
            <a:chOff x="1746837" y="3253132"/>
            <a:chExt cx="1255278" cy="1327505"/>
          </a:xfrm>
        </p:grpSpPr>
        <p:sp>
          <p:nvSpPr>
            <p:cNvPr id="9" name="Cross 8"/>
            <p:cNvSpPr/>
            <p:nvPr/>
          </p:nvSpPr>
          <p:spPr>
            <a:xfrm>
              <a:off x="2814285" y="4335456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Cross 9"/>
            <p:cNvSpPr/>
            <p:nvPr/>
          </p:nvSpPr>
          <p:spPr>
            <a:xfrm>
              <a:off x="2203847" y="4163766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Cross 10"/>
            <p:cNvSpPr/>
            <p:nvPr/>
          </p:nvSpPr>
          <p:spPr>
            <a:xfrm>
              <a:off x="2471325" y="4392807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Cross 11"/>
            <p:cNvSpPr/>
            <p:nvPr/>
          </p:nvSpPr>
          <p:spPr>
            <a:xfrm>
              <a:off x="2251119" y="3726032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Cross 12"/>
            <p:cNvSpPr/>
            <p:nvPr/>
          </p:nvSpPr>
          <p:spPr>
            <a:xfrm>
              <a:off x="2016017" y="3562077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Cross 18"/>
            <p:cNvSpPr/>
            <p:nvPr/>
          </p:nvSpPr>
          <p:spPr>
            <a:xfrm>
              <a:off x="1746837" y="3253132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Cross 19"/>
            <p:cNvSpPr/>
            <p:nvPr/>
          </p:nvSpPr>
          <p:spPr>
            <a:xfrm>
              <a:off x="2438949" y="4037609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Cross 24"/>
            <p:cNvSpPr/>
            <p:nvPr/>
          </p:nvSpPr>
          <p:spPr>
            <a:xfrm>
              <a:off x="2484014" y="3570188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Cross 25"/>
            <p:cNvSpPr/>
            <p:nvPr/>
          </p:nvSpPr>
          <p:spPr>
            <a:xfrm>
              <a:off x="1821059" y="3687163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Cross 26"/>
            <p:cNvSpPr/>
            <p:nvPr/>
          </p:nvSpPr>
          <p:spPr>
            <a:xfrm>
              <a:off x="1990161" y="3941062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Cross 27"/>
            <p:cNvSpPr/>
            <p:nvPr/>
          </p:nvSpPr>
          <p:spPr>
            <a:xfrm>
              <a:off x="2628927" y="3776651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Cross 28"/>
            <p:cNvSpPr/>
            <p:nvPr/>
          </p:nvSpPr>
          <p:spPr>
            <a:xfrm>
              <a:off x="2231047" y="3357470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Cross 29"/>
            <p:cNvSpPr/>
            <p:nvPr/>
          </p:nvSpPr>
          <p:spPr>
            <a:xfrm>
              <a:off x="2814285" y="3989465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1" name="Straight Arrow Connector 30"/>
          <p:cNvCxnSpPr/>
          <p:nvPr/>
        </p:nvCxnSpPr>
        <p:spPr>
          <a:xfrm flipV="1">
            <a:off x="1526199" y="3013361"/>
            <a:ext cx="2101953" cy="1796822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Cross 46"/>
          <p:cNvSpPr/>
          <p:nvPr/>
        </p:nvSpPr>
        <p:spPr>
          <a:xfrm rot="2433496">
            <a:off x="6368168" y="5973216"/>
            <a:ext cx="187830" cy="187830"/>
          </a:xfrm>
          <a:prstGeom prst="plus">
            <a:avLst>
              <a:gd name="adj" fmla="val 33823"/>
            </a:avLst>
          </a:prstGeom>
          <a:solidFill>
            <a:srgbClr val="00B050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Cross 47"/>
          <p:cNvSpPr/>
          <p:nvPr/>
        </p:nvSpPr>
        <p:spPr>
          <a:xfrm rot="2433496">
            <a:off x="6016027" y="5445856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Cross 48"/>
          <p:cNvSpPr/>
          <p:nvPr/>
        </p:nvSpPr>
        <p:spPr>
          <a:xfrm rot="2433496">
            <a:off x="6070315" y="5793789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Cross 49"/>
          <p:cNvSpPr/>
          <p:nvPr/>
        </p:nvSpPr>
        <p:spPr>
          <a:xfrm rot="2433496">
            <a:off x="6336565" y="5144027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Cross 50"/>
          <p:cNvSpPr/>
          <p:nvPr/>
        </p:nvSpPr>
        <p:spPr>
          <a:xfrm rot="2433496">
            <a:off x="6264555" y="4866595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Cross 51"/>
          <p:cNvSpPr/>
          <p:nvPr/>
        </p:nvSpPr>
        <p:spPr>
          <a:xfrm rot="2433496">
            <a:off x="6260929" y="4456849"/>
            <a:ext cx="187830" cy="187830"/>
          </a:xfrm>
          <a:prstGeom prst="plus">
            <a:avLst>
              <a:gd name="adj" fmla="val 33823"/>
            </a:avLst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Cross 52"/>
          <p:cNvSpPr/>
          <p:nvPr/>
        </p:nvSpPr>
        <p:spPr>
          <a:xfrm rot="2433496">
            <a:off x="6276674" y="5502877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Cross 53"/>
          <p:cNvSpPr/>
          <p:nvPr/>
        </p:nvSpPr>
        <p:spPr>
          <a:xfrm rot="2433496">
            <a:off x="6614839" y="5177058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Cross 54"/>
          <p:cNvSpPr/>
          <p:nvPr/>
        </p:nvSpPr>
        <p:spPr>
          <a:xfrm rot="2433496">
            <a:off x="6035103" y="4834862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Cross 55"/>
          <p:cNvSpPr/>
          <p:nvPr/>
        </p:nvSpPr>
        <p:spPr>
          <a:xfrm rot="2433496">
            <a:off x="5998487" y="5137715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Cross 56"/>
          <p:cNvSpPr/>
          <p:nvPr/>
        </p:nvSpPr>
        <p:spPr>
          <a:xfrm rot="2433496">
            <a:off x="6590690" y="5428143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Cross 57"/>
          <p:cNvSpPr/>
          <p:nvPr/>
        </p:nvSpPr>
        <p:spPr>
          <a:xfrm rot="2433496">
            <a:off x="6560963" y="4850962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Cross 58"/>
          <p:cNvSpPr/>
          <p:nvPr/>
        </p:nvSpPr>
        <p:spPr>
          <a:xfrm rot="2433496">
            <a:off x="6593138" y="5710351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0" name="Straight Arrow Connector 59"/>
          <p:cNvCxnSpPr/>
          <p:nvPr/>
        </p:nvCxnSpPr>
        <p:spPr>
          <a:xfrm flipV="1">
            <a:off x="4981409" y="5376682"/>
            <a:ext cx="2897462" cy="19151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B9FA674-9D51-CC40-AC47-D2390381B804}"/>
              </a:ext>
            </a:extLst>
          </p:cNvPr>
          <p:cNvCxnSpPr/>
          <p:nvPr/>
        </p:nvCxnSpPr>
        <p:spPr>
          <a:xfrm>
            <a:off x="1121523" y="2498498"/>
            <a:ext cx="0" cy="25902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4FBABDBE-191C-E44F-9939-ED3578A77905}"/>
              </a:ext>
            </a:extLst>
          </p:cNvPr>
          <p:cNvCxnSpPr>
            <a:cxnSpLocks/>
          </p:cNvCxnSpPr>
          <p:nvPr/>
        </p:nvCxnSpPr>
        <p:spPr>
          <a:xfrm flipH="1" flipV="1">
            <a:off x="1113622" y="5088435"/>
            <a:ext cx="2987863" cy="19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28470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F1A9B60-676B-9C47-856C-76CD1E2E8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531223"/>
            <a:ext cx="7886700" cy="683802"/>
          </a:xfrm>
        </p:spPr>
        <p:txBody>
          <a:bodyPr>
            <a:normAutofit/>
          </a:bodyPr>
          <a:lstStyle/>
          <a:p>
            <a:r>
              <a:rPr lang="en-US" sz="3200" dirty="0"/>
              <a:t>Thought Exercise: Reduce this to 1D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47270" y="5243087"/>
            <a:ext cx="1072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Feature 1</a:t>
            </a:r>
          </a:p>
        </p:txBody>
      </p:sp>
      <p:sp>
        <p:nvSpPr>
          <p:cNvPr id="17" name="TextBox 16"/>
          <p:cNvSpPr txBox="1"/>
          <p:nvPr/>
        </p:nvSpPr>
        <p:spPr>
          <a:xfrm rot="16200000">
            <a:off x="277080" y="4342883"/>
            <a:ext cx="1072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Feature 2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2072894" y="3090842"/>
            <a:ext cx="1255278" cy="1327505"/>
            <a:chOff x="1746837" y="3253132"/>
            <a:chExt cx="1255278" cy="1327505"/>
          </a:xfrm>
        </p:grpSpPr>
        <p:sp>
          <p:nvSpPr>
            <p:cNvPr id="9" name="Cross 8"/>
            <p:cNvSpPr/>
            <p:nvPr/>
          </p:nvSpPr>
          <p:spPr>
            <a:xfrm>
              <a:off x="2814285" y="4335456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Cross 9"/>
            <p:cNvSpPr/>
            <p:nvPr/>
          </p:nvSpPr>
          <p:spPr>
            <a:xfrm>
              <a:off x="2203847" y="4163766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Cross 10"/>
            <p:cNvSpPr/>
            <p:nvPr/>
          </p:nvSpPr>
          <p:spPr>
            <a:xfrm>
              <a:off x="2471325" y="4392807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Cross 11"/>
            <p:cNvSpPr/>
            <p:nvPr/>
          </p:nvSpPr>
          <p:spPr>
            <a:xfrm>
              <a:off x="2251119" y="3726032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Cross 12"/>
            <p:cNvSpPr/>
            <p:nvPr/>
          </p:nvSpPr>
          <p:spPr>
            <a:xfrm>
              <a:off x="2016017" y="3562077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Cross 18"/>
            <p:cNvSpPr/>
            <p:nvPr/>
          </p:nvSpPr>
          <p:spPr>
            <a:xfrm>
              <a:off x="1746837" y="3253132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Cross 19"/>
            <p:cNvSpPr/>
            <p:nvPr/>
          </p:nvSpPr>
          <p:spPr>
            <a:xfrm>
              <a:off x="2438949" y="4037609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Cross 24"/>
            <p:cNvSpPr/>
            <p:nvPr/>
          </p:nvSpPr>
          <p:spPr>
            <a:xfrm>
              <a:off x="2484014" y="3570188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Cross 25"/>
            <p:cNvSpPr/>
            <p:nvPr/>
          </p:nvSpPr>
          <p:spPr>
            <a:xfrm>
              <a:off x="1821059" y="3687163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Cross 26"/>
            <p:cNvSpPr/>
            <p:nvPr/>
          </p:nvSpPr>
          <p:spPr>
            <a:xfrm>
              <a:off x="1990161" y="3941062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Cross 27"/>
            <p:cNvSpPr/>
            <p:nvPr/>
          </p:nvSpPr>
          <p:spPr>
            <a:xfrm>
              <a:off x="2628927" y="3776651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Cross 28"/>
            <p:cNvSpPr/>
            <p:nvPr/>
          </p:nvSpPr>
          <p:spPr>
            <a:xfrm>
              <a:off x="2231047" y="3357470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Cross 29"/>
            <p:cNvSpPr/>
            <p:nvPr/>
          </p:nvSpPr>
          <p:spPr>
            <a:xfrm>
              <a:off x="2814285" y="3989465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1" name="Straight Arrow Connector 30"/>
          <p:cNvCxnSpPr/>
          <p:nvPr/>
        </p:nvCxnSpPr>
        <p:spPr>
          <a:xfrm flipV="1">
            <a:off x="1526199" y="3013361"/>
            <a:ext cx="2101953" cy="1796822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Cross 46"/>
          <p:cNvSpPr/>
          <p:nvPr/>
        </p:nvSpPr>
        <p:spPr>
          <a:xfrm rot="2433496">
            <a:off x="6368168" y="5284286"/>
            <a:ext cx="187830" cy="187830"/>
          </a:xfrm>
          <a:prstGeom prst="plus">
            <a:avLst>
              <a:gd name="adj" fmla="val 33823"/>
            </a:avLst>
          </a:prstGeom>
          <a:solidFill>
            <a:srgbClr val="00B050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Cross 47"/>
          <p:cNvSpPr/>
          <p:nvPr/>
        </p:nvSpPr>
        <p:spPr>
          <a:xfrm rot="2433496">
            <a:off x="6016027" y="5308070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Cross 48"/>
          <p:cNvSpPr/>
          <p:nvPr/>
        </p:nvSpPr>
        <p:spPr>
          <a:xfrm rot="2433496">
            <a:off x="6070315" y="5280223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Cross 49"/>
          <p:cNvSpPr/>
          <p:nvPr/>
        </p:nvSpPr>
        <p:spPr>
          <a:xfrm rot="2433496">
            <a:off x="6325856" y="5270253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Cross 50"/>
          <p:cNvSpPr/>
          <p:nvPr/>
        </p:nvSpPr>
        <p:spPr>
          <a:xfrm rot="2433496">
            <a:off x="6264555" y="5292479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Cross 51"/>
          <p:cNvSpPr/>
          <p:nvPr/>
        </p:nvSpPr>
        <p:spPr>
          <a:xfrm rot="2433496">
            <a:off x="6260929" y="5258513"/>
            <a:ext cx="187830" cy="187830"/>
          </a:xfrm>
          <a:prstGeom prst="plus">
            <a:avLst>
              <a:gd name="adj" fmla="val 33823"/>
            </a:avLst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Cross 52"/>
          <p:cNvSpPr/>
          <p:nvPr/>
        </p:nvSpPr>
        <p:spPr>
          <a:xfrm rot="2433496">
            <a:off x="6276674" y="5302461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Cross 53"/>
          <p:cNvSpPr/>
          <p:nvPr/>
        </p:nvSpPr>
        <p:spPr>
          <a:xfrm rot="2433496">
            <a:off x="6614839" y="5252214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Cross 54"/>
          <p:cNvSpPr/>
          <p:nvPr/>
        </p:nvSpPr>
        <p:spPr>
          <a:xfrm rot="2433496">
            <a:off x="6035103" y="5260746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Cross 55"/>
          <p:cNvSpPr/>
          <p:nvPr/>
        </p:nvSpPr>
        <p:spPr>
          <a:xfrm rot="2433496">
            <a:off x="5998487" y="5275501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Cross 56"/>
          <p:cNvSpPr/>
          <p:nvPr/>
        </p:nvSpPr>
        <p:spPr>
          <a:xfrm rot="2433496">
            <a:off x="6590690" y="5302883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Cross 57"/>
          <p:cNvSpPr/>
          <p:nvPr/>
        </p:nvSpPr>
        <p:spPr>
          <a:xfrm rot="2433496">
            <a:off x="6560963" y="5264320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Cross 58"/>
          <p:cNvSpPr/>
          <p:nvPr/>
        </p:nvSpPr>
        <p:spPr>
          <a:xfrm rot="2433496">
            <a:off x="6593138" y="5296993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0" name="Straight Arrow Connector 59"/>
          <p:cNvCxnSpPr/>
          <p:nvPr/>
        </p:nvCxnSpPr>
        <p:spPr>
          <a:xfrm flipV="1">
            <a:off x="4981409" y="5376682"/>
            <a:ext cx="2897462" cy="19151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 flipH="1">
            <a:off x="5027127" y="2868460"/>
            <a:ext cx="35907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Most distant points on top of each other ! 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BFAD2DB4-73FF-6B4B-8385-0B9BB4A73BAE}"/>
              </a:ext>
            </a:extLst>
          </p:cNvPr>
          <p:cNvCxnSpPr/>
          <p:nvPr/>
        </p:nvCxnSpPr>
        <p:spPr>
          <a:xfrm>
            <a:off x="1121523" y="2498498"/>
            <a:ext cx="0" cy="25902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CB029B45-9343-F546-90AA-748E6D9D407A}"/>
              </a:ext>
            </a:extLst>
          </p:cNvPr>
          <p:cNvCxnSpPr>
            <a:cxnSpLocks/>
          </p:cNvCxnSpPr>
          <p:nvPr/>
        </p:nvCxnSpPr>
        <p:spPr>
          <a:xfrm flipH="1" flipV="1">
            <a:off x="1113622" y="5088435"/>
            <a:ext cx="2987863" cy="19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31810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77098A-BDE2-7A42-A912-93862CFA67A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C63484-4185-334D-8E42-7458F8D9F13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slide.url=https://www.polleverywhere.com/multiple_choice_polls/HAQR84GN9TY1YBStZDwh1">
            <a:extLst>
              <a:ext uri="{FF2B5EF4-FFF2-40B4-BE49-F238E27FC236}">
                <a16:creationId xmlns:a16="http://schemas.microsoft.com/office/drawing/2014/main" id="{CF7CB5C0-0364-C444-9BE8-FDA1DDCECB0A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" y="63500"/>
            <a:ext cx="9017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6401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F1A9B60-676B-9C47-856C-76CD1E2E8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531223"/>
            <a:ext cx="7886700" cy="683802"/>
          </a:xfrm>
        </p:spPr>
        <p:txBody>
          <a:bodyPr>
            <a:normAutofit/>
          </a:bodyPr>
          <a:lstStyle/>
          <a:p>
            <a:r>
              <a:rPr lang="en-US" sz="3200" dirty="0"/>
              <a:t>Thought Exercise: Reduce this to 1D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47270" y="5243087"/>
            <a:ext cx="1072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Feature 1</a:t>
            </a:r>
          </a:p>
        </p:txBody>
      </p:sp>
      <p:sp>
        <p:nvSpPr>
          <p:cNvPr id="17" name="TextBox 16"/>
          <p:cNvSpPr txBox="1"/>
          <p:nvPr/>
        </p:nvSpPr>
        <p:spPr>
          <a:xfrm rot="16200000">
            <a:off x="277080" y="4342883"/>
            <a:ext cx="1072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Feature 2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2072894" y="3090842"/>
            <a:ext cx="1255278" cy="1327505"/>
            <a:chOff x="1746837" y="3253132"/>
            <a:chExt cx="1255278" cy="1327505"/>
          </a:xfrm>
        </p:grpSpPr>
        <p:sp>
          <p:nvSpPr>
            <p:cNvPr id="9" name="Cross 8"/>
            <p:cNvSpPr/>
            <p:nvPr/>
          </p:nvSpPr>
          <p:spPr>
            <a:xfrm>
              <a:off x="2814285" y="4335456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Cross 9"/>
            <p:cNvSpPr/>
            <p:nvPr/>
          </p:nvSpPr>
          <p:spPr>
            <a:xfrm>
              <a:off x="2203847" y="4163766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Cross 10"/>
            <p:cNvSpPr/>
            <p:nvPr/>
          </p:nvSpPr>
          <p:spPr>
            <a:xfrm>
              <a:off x="2471325" y="4392807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Cross 11"/>
            <p:cNvSpPr/>
            <p:nvPr/>
          </p:nvSpPr>
          <p:spPr>
            <a:xfrm>
              <a:off x="2251119" y="3726032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Cross 12"/>
            <p:cNvSpPr/>
            <p:nvPr/>
          </p:nvSpPr>
          <p:spPr>
            <a:xfrm>
              <a:off x="2016017" y="3562077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Cross 18"/>
            <p:cNvSpPr/>
            <p:nvPr/>
          </p:nvSpPr>
          <p:spPr>
            <a:xfrm>
              <a:off x="1746837" y="3253132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Cross 19"/>
            <p:cNvSpPr/>
            <p:nvPr/>
          </p:nvSpPr>
          <p:spPr>
            <a:xfrm>
              <a:off x="2438949" y="4037609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Cross 24"/>
            <p:cNvSpPr/>
            <p:nvPr/>
          </p:nvSpPr>
          <p:spPr>
            <a:xfrm>
              <a:off x="2484014" y="3570188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Cross 25"/>
            <p:cNvSpPr/>
            <p:nvPr/>
          </p:nvSpPr>
          <p:spPr>
            <a:xfrm>
              <a:off x="1821059" y="3687163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Cross 26"/>
            <p:cNvSpPr/>
            <p:nvPr/>
          </p:nvSpPr>
          <p:spPr>
            <a:xfrm>
              <a:off x="1990161" y="3941062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Cross 27"/>
            <p:cNvSpPr/>
            <p:nvPr/>
          </p:nvSpPr>
          <p:spPr>
            <a:xfrm>
              <a:off x="2628927" y="3776651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Cross 28"/>
            <p:cNvSpPr/>
            <p:nvPr/>
          </p:nvSpPr>
          <p:spPr>
            <a:xfrm>
              <a:off x="2231047" y="3357470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Cross 29"/>
            <p:cNvSpPr/>
            <p:nvPr/>
          </p:nvSpPr>
          <p:spPr>
            <a:xfrm>
              <a:off x="2814285" y="3989465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1" name="Straight Arrow Connector 30"/>
          <p:cNvCxnSpPr/>
          <p:nvPr/>
        </p:nvCxnSpPr>
        <p:spPr>
          <a:xfrm>
            <a:off x="1828800" y="2868460"/>
            <a:ext cx="1816274" cy="1791222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Cross 64"/>
          <p:cNvSpPr/>
          <p:nvPr/>
        </p:nvSpPr>
        <p:spPr>
          <a:xfrm rot="2433496">
            <a:off x="6676353" y="5442453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 rot="16391088">
            <a:off x="6088282" y="4538893"/>
            <a:ext cx="804182" cy="1704198"/>
            <a:chOff x="6081701" y="4471158"/>
            <a:chExt cx="804182" cy="1704198"/>
          </a:xfrm>
        </p:grpSpPr>
        <p:sp>
          <p:nvSpPr>
            <p:cNvPr id="41" name="Cross 40"/>
            <p:cNvSpPr/>
            <p:nvPr/>
          </p:nvSpPr>
          <p:spPr>
            <a:xfrm rot="2433496">
              <a:off x="6453831" y="5987526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Cross 41"/>
            <p:cNvSpPr/>
            <p:nvPr/>
          </p:nvSpPr>
          <p:spPr>
            <a:xfrm rot="2433496">
              <a:off x="6099241" y="5460165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Cross 42"/>
            <p:cNvSpPr/>
            <p:nvPr/>
          </p:nvSpPr>
          <p:spPr>
            <a:xfrm rot="2433496">
              <a:off x="6155978" y="5808099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Cross 43"/>
            <p:cNvSpPr/>
            <p:nvPr/>
          </p:nvSpPr>
          <p:spPr>
            <a:xfrm rot="2433496">
              <a:off x="6419779" y="5158336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Cross 44"/>
            <p:cNvSpPr/>
            <p:nvPr/>
          </p:nvSpPr>
          <p:spPr>
            <a:xfrm rot="2433496">
              <a:off x="6347769" y="4880904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Cross 45"/>
            <p:cNvSpPr/>
            <p:nvPr/>
          </p:nvSpPr>
          <p:spPr>
            <a:xfrm rot="2433496">
              <a:off x="6344143" y="4471158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Cross 60"/>
            <p:cNvSpPr/>
            <p:nvPr/>
          </p:nvSpPr>
          <p:spPr>
            <a:xfrm rot="2433496">
              <a:off x="6359888" y="5517186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Cross 61"/>
            <p:cNvSpPr/>
            <p:nvPr/>
          </p:nvSpPr>
          <p:spPr>
            <a:xfrm rot="2433496">
              <a:off x="6698053" y="5191367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Cross 62"/>
            <p:cNvSpPr/>
            <p:nvPr/>
          </p:nvSpPr>
          <p:spPr>
            <a:xfrm rot="2433496">
              <a:off x="6118317" y="4849171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Cross 63"/>
            <p:cNvSpPr/>
            <p:nvPr/>
          </p:nvSpPr>
          <p:spPr>
            <a:xfrm rot="2433496">
              <a:off x="6081701" y="5152024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Cross 65"/>
            <p:cNvSpPr/>
            <p:nvPr/>
          </p:nvSpPr>
          <p:spPr>
            <a:xfrm rot="2433496">
              <a:off x="6644177" y="4865271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Cross 66"/>
            <p:cNvSpPr/>
            <p:nvPr/>
          </p:nvSpPr>
          <p:spPr>
            <a:xfrm rot="2433496">
              <a:off x="6676352" y="5724660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68" name="Straight Arrow Connector 67"/>
          <p:cNvCxnSpPr/>
          <p:nvPr/>
        </p:nvCxnSpPr>
        <p:spPr>
          <a:xfrm flipV="1">
            <a:off x="5067072" y="5390992"/>
            <a:ext cx="2897462" cy="19151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4E6094F6-BA01-544F-B63F-F76DCEDA3335}"/>
              </a:ext>
            </a:extLst>
          </p:cNvPr>
          <p:cNvCxnSpPr/>
          <p:nvPr/>
        </p:nvCxnSpPr>
        <p:spPr>
          <a:xfrm>
            <a:off x="1121523" y="2498498"/>
            <a:ext cx="0" cy="25902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979C7806-7D19-4544-91E1-87C69E465390}"/>
              </a:ext>
            </a:extLst>
          </p:cNvPr>
          <p:cNvCxnSpPr>
            <a:cxnSpLocks/>
          </p:cNvCxnSpPr>
          <p:nvPr/>
        </p:nvCxnSpPr>
        <p:spPr>
          <a:xfrm flipH="1" flipV="1">
            <a:off x="1113622" y="5088435"/>
            <a:ext cx="2987863" cy="19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72741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F1A9B60-676B-9C47-856C-76CD1E2E8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531223"/>
            <a:ext cx="7886700" cy="683802"/>
          </a:xfrm>
        </p:spPr>
        <p:txBody>
          <a:bodyPr>
            <a:normAutofit/>
          </a:bodyPr>
          <a:lstStyle/>
          <a:p>
            <a:r>
              <a:rPr lang="en-US" sz="3200" dirty="0"/>
              <a:t>Thought Exercise: Reduce this to 1D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47270" y="5243087"/>
            <a:ext cx="1072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Feature 1</a:t>
            </a:r>
          </a:p>
        </p:txBody>
      </p:sp>
      <p:sp>
        <p:nvSpPr>
          <p:cNvPr id="17" name="TextBox 16"/>
          <p:cNvSpPr txBox="1"/>
          <p:nvPr/>
        </p:nvSpPr>
        <p:spPr>
          <a:xfrm rot="16200000">
            <a:off x="277080" y="4342883"/>
            <a:ext cx="1072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Feature 2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2072894" y="3090842"/>
            <a:ext cx="1255278" cy="1327505"/>
            <a:chOff x="1746837" y="3253132"/>
            <a:chExt cx="1255278" cy="1327505"/>
          </a:xfrm>
        </p:grpSpPr>
        <p:sp>
          <p:nvSpPr>
            <p:cNvPr id="9" name="Cross 8"/>
            <p:cNvSpPr/>
            <p:nvPr/>
          </p:nvSpPr>
          <p:spPr>
            <a:xfrm>
              <a:off x="2814285" y="4335456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Cross 9"/>
            <p:cNvSpPr/>
            <p:nvPr/>
          </p:nvSpPr>
          <p:spPr>
            <a:xfrm>
              <a:off x="2203847" y="4163766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Cross 10"/>
            <p:cNvSpPr/>
            <p:nvPr/>
          </p:nvSpPr>
          <p:spPr>
            <a:xfrm>
              <a:off x="2471325" y="4392807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Cross 11"/>
            <p:cNvSpPr/>
            <p:nvPr/>
          </p:nvSpPr>
          <p:spPr>
            <a:xfrm>
              <a:off x="2251119" y="3726032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Cross 12"/>
            <p:cNvSpPr/>
            <p:nvPr/>
          </p:nvSpPr>
          <p:spPr>
            <a:xfrm>
              <a:off x="2016017" y="3562077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Cross 18"/>
            <p:cNvSpPr/>
            <p:nvPr/>
          </p:nvSpPr>
          <p:spPr>
            <a:xfrm>
              <a:off x="1746837" y="3253132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Cross 19"/>
            <p:cNvSpPr/>
            <p:nvPr/>
          </p:nvSpPr>
          <p:spPr>
            <a:xfrm>
              <a:off x="2438949" y="4037609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Cross 24"/>
            <p:cNvSpPr/>
            <p:nvPr/>
          </p:nvSpPr>
          <p:spPr>
            <a:xfrm>
              <a:off x="2484014" y="3570188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Cross 25"/>
            <p:cNvSpPr/>
            <p:nvPr/>
          </p:nvSpPr>
          <p:spPr>
            <a:xfrm>
              <a:off x="1821059" y="3687163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Cross 26"/>
            <p:cNvSpPr/>
            <p:nvPr/>
          </p:nvSpPr>
          <p:spPr>
            <a:xfrm>
              <a:off x="1990161" y="3941062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Cross 27"/>
            <p:cNvSpPr/>
            <p:nvPr/>
          </p:nvSpPr>
          <p:spPr>
            <a:xfrm>
              <a:off x="2628927" y="3776651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Cross 28"/>
            <p:cNvSpPr/>
            <p:nvPr/>
          </p:nvSpPr>
          <p:spPr>
            <a:xfrm>
              <a:off x="2231047" y="3357470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Cross 29"/>
            <p:cNvSpPr/>
            <p:nvPr/>
          </p:nvSpPr>
          <p:spPr>
            <a:xfrm>
              <a:off x="2814285" y="3989465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1" name="Straight Arrow Connector 30"/>
          <p:cNvCxnSpPr/>
          <p:nvPr/>
        </p:nvCxnSpPr>
        <p:spPr>
          <a:xfrm>
            <a:off x="1828800" y="2868460"/>
            <a:ext cx="1816274" cy="1791222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Cross 64"/>
          <p:cNvSpPr/>
          <p:nvPr/>
        </p:nvSpPr>
        <p:spPr>
          <a:xfrm rot="2433496">
            <a:off x="6676353" y="5317193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Cross 40"/>
          <p:cNvSpPr/>
          <p:nvPr/>
        </p:nvSpPr>
        <p:spPr>
          <a:xfrm rot="18824584">
            <a:off x="7157024" y="5275344"/>
            <a:ext cx="187830" cy="187830"/>
          </a:xfrm>
          <a:prstGeom prst="plus">
            <a:avLst>
              <a:gd name="adj" fmla="val 33823"/>
            </a:avLst>
          </a:prstGeom>
          <a:solidFill>
            <a:srgbClr val="00B050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Cross 41"/>
          <p:cNvSpPr/>
          <p:nvPr/>
        </p:nvSpPr>
        <p:spPr>
          <a:xfrm rot="18824584">
            <a:off x="6689065" y="5280832"/>
            <a:ext cx="45719" cy="143106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Cross 42"/>
          <p:cNvSpPr/>
          <p:nvPr/>
        </p:nvSpPr>
        <p:spPr>
          <a:xfrm rot="18824584">
            <a:off x="6961326" y="5312249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Cross 43"/>
          <p:cNvSpPr/>
          <p:nvPr/>
        </p:nvSpPr>
        <p:spPr>
          <a:xfrm rot="18824584">
            <a:off x="6327223" y="5263276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Cross 44"/>
          <p:cNvSpPr/>
          <p:nvPr/>
        </p:nvSpPr>
        <p:spPr>
          <a:xfrm rot="18824584">
            <a:off x="6046219" y="5319762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Cross 45"/>
          <p:cNvSpPr/>
          <p:nvPr/>
        </p:nvSpPr>
        <p:spPr>
          <a:xfrm rot="18824584">
            <a:off x="5636904" y="5300618"/>
            <a:ext cx="187830" cy="187830"/>
          </a:xfrm>
          <a:prstGeom prst="plus">
            <a:avLst>
              <a:gd name="adj" fmla="val 33823"/>
            </a:avLst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Cross 60"/>
          <p:cNvSpPr/>
          <p:nvPr/>
        </p:nvSpPr>
        <p:spPr>
          <a:xfrm rot="18824584">
            <a:off x="6682191" y="5343011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Cross 61"/>
          <p:cNvSpPr/>
          <p:nvPr/>
        </p:nvSpPr>
        <p:spPr>
          <a:xfrm rot="18824584">
            <a:off x="6440335" y="5284317"/>
            <a:ext cx="203985" cy="213832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Cross 62"/>
          <p:cNvSpPr/>
          <p:nvPr/>
        </p:nvSpPr>
        <p:spPr>
          <a:xfrm rot="18824584">
            <a:off x="5978953" y="5333837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Cross 63"/>
          <p:cNvSpPr/>
          <p:nvPr/>
        </p:nvSpPr>
        <p:spPr>
          <a:xfrm rot="18824584">
            <a:off x="6303840" y="5325264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Cross 65"/>
          <p:cNvSpPr/>
          <p:nvPr/>
        </p:nvSpPr>
        <p:spPr>
          <a:xfrm rot="18824584">
            <a:off x="6046220" y="5325265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Cross 66"/>
          <p:cNvSpPr/>
          <p:nvPr/>
        </p:nvSpPr>
        <p:spPr>
          <a:xfrm rot="18824584">
            <a:off x="6891456" y="5288148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8" name="Straight Arrow Connector 67"/>
          <p:cNvCxnSpPr/>
          <p:nvPr/>
        </p:nvCxnSpPr>
        <p:spPr>
          <a:xfrm flipV="1">
            <a:off x="5067072" y="5390992"/>
            <a:ext cx="2897462" cy="19151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4636379" y="2029469"/>
            <a:ext cx="332815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What is special about</a:t>
            </a:r>
          </a:p>
          <a:p>
            <a:pPr algn="l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this line?</a:t>
            </a:r>
          </a:p>
        </p:txBody>
      </p:sp>
      <p:sp>
        <p:nvSpPr>
          <p:cNvPr id="4" name="Rectangle 3"/>
          <p:cNvSpPr/>
          <p:nvPr/>
        </p:nvSpPr>
        <p:spPr>
          <a:xfrm>
            <a:off x="4561487" y="3291195"/>
            <a:ext cx="4572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b="1" i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 explains most of the variance in the data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DCD2B3B7-667E-5E44-B90C-F47BD5AC711B}"/>
              </a:ext>
            </a:extLst>
          </p:cNvPr>
          <p:cNvCxnSpPr/>
          <p:nvPr/>
        </p:nvCxnSpPr>
        <p:spPr>
          <a:xfrm>
            <a:off x="1121523" y="2498498"/>
            <a:ext cx="0" cy="25902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5E90A42C-1D83-5442-9917-DD0B5916B2D6}"/>
              </a:ext>
            </a:extLst>
          </p:cNvPr>
          <p:cNvCxnSpPr>
            <a:cxnSpLocks/>
          </p:cNvCxnSpPr>
          <p:nvPr/>
        </p:nvCxnSpPr>
        <p:spPr>
          <a:xfrm flipH="1" flipV="1">
            <a:off x="1113622" y="5088435"/>
            <a:ext cx="2987863" cy="19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33942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F1A9B60-676B-9C47-856C-76CD1E2E8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531223"/>
            <a:ext cx="7886700" cy="683802"/>
          </a:xfrm>
        </p:spPr>
        <p:txBody>
          <a:bodyPr>
            <a:normAutofit/>
          </a:bodyPr>
          <a:lstStyle/>
          <a:p>
            <a:r>
              <a:rPr lang="en-US" sz="3200" dirty="0"/>
              <a:t>Principal Components Analysis 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47270" y="5243087"/>
            <a:ext cx="1072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Feature 1</a:t>
            </a:r>
          </a:p>
        </p:txBody>
      </p:sp>
      <p:sp>
        <p:nvSpPr>
          <p:cNvPr id="17" name="TextBox 16"/>
          <p:cNvSpPr txBox="1"/>
          <p:nvPr/>
        </p:nvSpPr>
        <p:spPr>
          <a:xfrm rot="16200000">
            <a:off x="277080" y="4342883"/>
            <a:ext cx="1072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Feature 2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2072894" y="3090842"/>
            <a:ext cx="1255278" cy="1327505"/>
            <a:chOff x="1746837" y="3253132"/>
            <a:chExt cx="1255278" cy="1327505"/>
          </a:xfrm>
        </p:grpSpPr>
        <p:sp>
          <p:nvSpPr>
            <p:cNvPr id="9" name="Cross 8"/>
            <p:cNvSpPr/>
            <p:nvPr/>
          </p:nvSpPr>
          <p:spPr>
            <a:xfrm>
              <a:off x="2814285" y="4335456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Cross 9"/>
            <p:cNvSpPr/>
            <p:nvPr/>
          </p:nvSpPr>
          <p:spPr>
            <a:xfrm>
              <a:off x="2203847" y="4163766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Cross 10"/>
            <p:cNvSpPr/>
            <p:nvPr/>
          </p:nvSpPr>
          <p:spPr>
            <a:xfrm>
              <a:off x="2471325" y="4392807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Cross 11"/>
            <p:cNvSpPr/>
            <p:nvPr/>
          </p:nvSpPr>
          <p:spPr>
            <a:xfrm>
              <a:off x="2251119" y="3726032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Cross 12"/>
            <p:cNvSpPr/>
            <p:nvPr/>
          </p:nvSpPr>
          <p:spPr>
            <a:xfrm>
              <a:off x="2016017" y="3562077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Cross 18"/>
            <p:cNvSpPr/>
            <p:nvPr/>
          </p:nvSpPr>
          <p:spPr>
            <a:xfrm>
              <a:off x="1746837" y="3253132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Cross 19"/>
            <p:cNvSpPr/>
            <p:nvPr/>
          </p:nvSpPr>
          <p:spPr>
            <a:xfrm>
              <a:off x="2438949" y="4037609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Cross 24"/>
            <p:cNvSpPr/>
            <p:nvPr/>
          </p:nvSpPr>
          <p:spPr>
            <a:xfrm>
              <a:off x="2484014" y="3570188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Cross 25"/>
            <p:cNvSpPr/>
            <p:nvPr/>
          </p:nvSpPr>
          <p:spPr>
            <a:xfrm>
              <a:off x="1821059" y="3687163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Cross 26"/>
            <p:cNvSpPr/>
            <p:nvPr/>
          </p:nvSpPr>
          <p:spPr>
            <a:xfrm>
              <a:off x="1990161" y="3941062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Cross 27"/>
            <p:cNvSpPr/>
            <p:nvPr/>
          </p:nvSpPr>
          <p:spPr>
            <a:xfrm>
              <a:off x="2628927" y="3776651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Cross 28"/>
            <p:cNvSpPr/>
            <p:nvPr/>
          </p:nvSpPr>
          <p:spPr>
            <a:xfrm>
              <a:off x="2231047" y="3357470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Cross 29"/>
            <p:cNvSpPr/>
            <p:nvPr/>
          </p:nvSpPr>
          <p:spPr>
            <a:xfrm>
              <a:off x="2814285" y="3989465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1" name="Straight Arrow Connector 30"/>
          <p:cNvCxnSpPr/>
          <p:nvPr/>
        </p:nvCxnSpPr>
        <p:spPr>
          <a:xfrm>
            <a:off x="1828800" y="2868460"/>
            <a:ext cx="1816274" cy="1791222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4636379" y="2029469"/>
            <a:ext cx="3932487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PCA linear directions</a:t>
            </a:r>
          </a:p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in the data that explain </a:t>
            </a:r>
          </a:p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the most variance</a:t>
            </a:r>
          </a:p>
          <a:p>
            <a:pPr algn="l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PC1 explains the most</a:t>
            </a:r>
          </a:p>
          <a:p>
            <a:pPr algn="l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PC2 explains the next most</a:t>
            </a:r>
          </a:p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and is orthogonal to PC1</a:t>
            </a:r>
          </a:p>
        </p:txBody>
      </p:sp>
      <p:cxnSp>
        <p:nvCxnSpPr>
          <p:cNvPr id="39" name="Straight Arrow Connector 38"/>
          <p:cNvCxnSpPr/>
          <p:nvPr/>
        </p:nvCxnSpPr>
        <p:spPr>
          <a:xfrm flipV="1">
            <a:off x="1764147" y="2843143"/>
            <a:ext cx="2091847" cy="1791222"/>
          </a:xfrm>
          <a:prstGeom prst="straightConnector1">
            <a:avLst/>
          </a:prstGeom>
          <a:ln w="28575">
            <a:solidFill>
              <a:srgbClr val="92D05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291411" y="2464477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>
                <a:latin typeface="Arial" panose="020B0604020202020204" pitchFamily="34" charset="0"/>
                <a:cs typeface="Arial" panose="020B0604020202020204" pitchFamily="34" charset="0"/>
              </a:rPr>
              <a:t>PC1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3389928" y="2403586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PC2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385868" y="5858344"/>
            <a:ext cx="75764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How do we find these directions? 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868AE34F-8F1C-1942-A5E6-DEC7543F7E73}"/>
              </a:ext>
            </a:extLst>
          </p:cNvPr>
          <p:cNvCxnSpPr/>
          <p:nvPr/>
        </p:nvCxnSpPr>
        <p:spPr>
          <a:xfrm>
            <a:off x="1121523" y="2498498"/>
            <a:ext cx="0" cy="25902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35B7DB6-B0BE-D245-8694-B76D6CA99FD6}"/>
              </a:ext>
            </a:extLst>
          </p:cNvPr>
          <p:cNvCxnSpPr>
            <a:cxnSpLocks/>
          </p:cNvCxnSpPr>
          <p:nvPr/>
        </p:nvCxnSpPr>
        <p:spPr>
          <a:xfrm flipH="1" flipV="1">
            <a:off x="1113622" y="5088435"/>
            <a:ext cx="2987863" cy="19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2095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Covariance Matrix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2A4210-D6B3-2E4C-9331-B39BAE7164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339" y="4350725"/>
            <a:ext cx="6414893" cy="13970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B6F003B-ED26-2444-B5BE-E5498B3C93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339" y="1982908"/>
            <a:ext cx="2583841" cy="3298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043C6D-7384-714E-83C1-70A93B07C7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2339" y="3215013"/>
            <a:ext cx="5423285" cy="309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9388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Matrices as Transformations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Matrices only store data, but can also represent </a:t>
            </a:r>
            <a:r>
              <a:rPr lang="en-US" b="1" i="1" dirty="0"/>
              <a:t>transformations</a:t>
            </a:r>
          </a:p>
          <a:p>
            <a:r>
              <a:rPr lang="en-US" dirty="0"/>
              <a:t>Specifically they are linear transformations</a:t>
            </a:r>
          </a:p>
          <a:p>
            <a:r>
              <a:rPr lang="en-US" dirty="0"/>
              <a:t>They transform lines by changing their length and angle from origin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773786" y="5647832"/>
            <a:ext cx="8162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Line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000828" y="4796667"/>
            <a:ext cx="3048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*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 flipV="1">
            <a:off x="4392876" y="4384685"/>
            <a:ext cx="1440493" cy="1465546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6839412" y="4919767"/>
            <a:ext cx="3642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 flipH="1" flipV="1">
            <a:off x="7366129" y="4253534"/>
            <a:ext cx="1361764" cy="142845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66CBD6A-39B8-6E41-9D61-26AF2A8E4855}"/>
                  </a:ext>
                </a:extLst>
              </p:cNvPr>
              <p:cNvSpPr txBox="1"/>
              <p:nvPr/>
            </p:nvSpPr>
            <p:spPr>
              <a:xfrm>
                <a:off x="628650" y="4611092"/>
                <a:ext cx="2921504" cy="7133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40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sty m:val="p"/>
                                    <m:brk m:alnAt="7"/>
                                  </m:rPr>
                                  <a:rPr lang="en-US" sz="2400" b="0" i="0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c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os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⁡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(90)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−</m:t>
                                </m:r>
                                <m:func>
                                  <m:func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400" b="0" i="0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(90)</m:t>
                                    </m:r>
                                  </m:e>
                                </m:func>
                              </m:e>
                            </m:m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sin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⁡(90)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cos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⁡(90)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66CBD6A-39B8-6E41-9D61-26AF2A8E48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4611092"/>
                <a:ext cx="2921504" cy="713337"/>
              </a:xfrm>
              <a:prstGeom prst="rect">
                <a:avLst/>
              </a:prstGeom>
              <a:blipFill>
                <a:blip r:embed="rId3"/>
                <a:stretch>
                  <a:fillRect t="-7018" b="-192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4EFCFA64-1576-5846-A515-3805A6C96D24}"/>
              </a:ext>
            </a:extLst>
          </p:cNvPr>
          <p:cNvSpPr txBox="1"/>
          <p:nvPr/>
        </p:nvSpPr>
        <p:spPr>
          <a:xfrm>
            <a:off x="799332" y="5619398"/>
            <a:ext cx="24416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Rotation matrix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C2C23E5-4DC9-BF4B-A78F-8557B079EB03}"/>
              </a:ext>
            </a:extLst>
          </p:cNvPr>
          <p:cNvSpPr txBox="1"/>
          <p:nvPr/>
        </p:nvSpPr>
        <p:spPr>
          <a:xfrm>
            <a:off x="7609791" y="5681988"/>
            <a:ext cx="133081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Rotated</a:t>
            </a:r>
          </a:p>
          <a:p>
            <a:pPr algn="l"/>
            <a:r>
              <a:rPr lang="en-US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Line</a:t>
            </a:r>
          </a:p>
        </p:txBody>
      </p:sp>
    </p:spTree>
    <p:extLst>
      <p:ext uri="{BB962C8B-B14F-4D97-AF65-F5344CB8AC3E}">
        <p14:creationId xmlns:p14="http://schemas.microsoft.com/office/powerpoint/2010/main" val="346916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C9540E2-0DB9-1248-82AE-391A0AF8D0B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2" name="Google Shape;62;p14"/>
          <p:cNvSpPr txBox="1">
            <a:spLocks noGrp="1"/>
          </p:cNvSpPr>
          <p:nvPr>
            <p:ph type="ctrTitle"/>
          </p:nvPr>
        </p:nvSpPr>
        <p:spPr>
          <a:xfrm>
            <a:off x="194461" y="1603350"/>
            <a:ext cx="8520600" cy="27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-US" dirty="0">
                <a:solidFill>
                  <a:schemeClr val="bg1"/>
                </a:solidFill>
              </a:rPr>
              <a:t>Day 2: Visualization, Dimensionality Reduction and Manifold Learning </a:t>
            </a:r>
            <a:endParaRPr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75324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403390"/>
            <a:ext cx="7886700" cy="1325563"/>
          </a:xfrm>
        </p:spPr>
        <p:txBody>
          <a:bodyPr/>
          <a:lstStyle/>
          <a:p>
            <a:r>
              <a:rPr lang="en-US" dirty="0"/>
              <a:t>Matrix</a:t>
            </a:r>
            <a:r>
              <a:rPr lang="mr-IN" dirty="0"/>
              <a:t>–</a:t>
            </a:r>
            <a:r>
              <a:rPr lang="en-US" dirty="0"/>
              <a:t>Vector Notation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Lines can be described as vectors from the origin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1545859" y="2586515"/>
            <a:ext cx="1440493" cy="1465546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80178" y="2857623"/>
            <a:ext cx="9012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Line 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048194" y="4919767"/>
            <a:ext cx="3642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1545859" y="4052061"/>
            <a:ext cx="191132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1545859" y="2455101"/>
            <a:ext cx="0" cy="159696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Left Bracket 20"/>
          <p:cNvSpPr/>
          <p:nvPr/>
        </p:nvSpPr>
        <p:spPr>
          <a:xfrm>
            <a:off x="5048194" y="2533214"/>
            <a:ext cx="267826" cy="1480270"/>
          </a:xfrm>
          <a:prstGeom prst="leftBracke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Bracket 21"/>
          <p:cNvSpPr/>
          <p:nvPr/>
        </p:nvSpPr>
        <p:spPr>
          <a:xfrm>
            <a:off x="5557170" y="2533214"/>
            <a:ext cx="307790" cy="1480270"/>
          </a:xfrm>
          <a:prstGeom prst="rightBracke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5300667" y="2661137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014337" y="2214167"/>
            <a:ext cx="8178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>
                <a:latin typeface="Arial" panose="020B0604020202020204" pitchFamily="34" charset="0"/>
                <a:cs typeface="Arial" panose="020B0604020202020204" pitchFamily="34" charset="0"/>
              </a:rPr>
              <a:t>(1,1)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300667" y="3311354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26" name="Left Bracket 25"/>
          <p:cNvSpPr/>
          <p:nvPr/>
        </p:nvSpPr>
        <p:spPr>
          <a:xfrm>
            <a:off x="3832190" y="4560819"/>
            <a:ext cx="267826" cy="1480270"/>
          </a:xfrm>
          <a:prstGeom prst="leftBracke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Bracket 26"/>
          <p:cNvSpPr/>
          <p:nvPr/>
        </p:nvSpPr>
        <p:spPr>
          <a:xfrm>
            <a:off x="4341166" y="4560819"/>
            <a:ext cx="307790" cy="1480270"/>
          </a:xfrm>
          <a:prstGeom prst="rightBracke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4084663" y="4688742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084663" y="5338959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30" name="Left Bracket 29"/>
          <p:cNvSpPr/>
          <p:nvPr/>
        </p:nvSpPr>
        <p:spPr>
          <a:xfrm>
            <a:off x="5557170" y="4560819"/>
            <a:ext cx="267826" cy="1480270"/>
          </a:xfrm>
          <a:prstGeom prst="leftBracke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ight Bracket 30"/>
          <p:cNvSpPr/>
          <p:nvPr/>
        </p:nvSpPr>
        <p:spPr>
          <a:xfrm>
            <a:off x="6066146" y="4560819"/>
            <a:ext cx="307790" cy="1480270"/>
          </a:xfrm>
          <a:prstGeom prst="rightBracke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5740380" y="4739449"/>
            <a:ext cx="4587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>
                <a:latin typeface="Arial" panose="020B0604020202020204" pitchFamily="34" charset="0"/>
                <a:cs typeface="Arial" panose="020B0604020202020204" pitchFamily="34" charset="0"/>
              </a:rPr>
              <a:t>-1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809643" y="5338959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97C8DED-9148-2C48-88EE-BA0CB4696118}"/>
                  </a:ext>
                </a:extLst>
              </p:cNvPr>
              <p:cNvSpPr txBox="1"/>
              <p:nvPr/>
            </p:nvSpPr>
            <p:spPr>
              <a:xfrm>
                <a:off x="739000" y="4545599"/>
                <a:ext cx="2921504" cy="7133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40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sty m:val="p"/>
                                    <m:brk m:alnAt="7"/>
                                  </m:rPr>
                                  <a:rPr lang="en-US" sz="2400" b="0" i="0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c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os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⁡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(90)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−</m:t>
                                </m:r>
                                <m:func>
                                  <m:func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400" b="0" i="0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(90)</m:t>
                                    </m:r>
                                  </m:e>
                                </m:func>
                              </m:e>
                            </m:m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sin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⁡(90)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cos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⁡(90)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97C8DED-9148-2C48-88EE-BA0CB46961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000" y="4545599"/>
                <a:ext cx="2921504" cy="713337"/>
              </a:xfrm>
              <a:prstGeom prst="rect">
                <a:avLst/>
              </a:prstGeom>
              <a:blipFill>
                <a:blip r:embed="rId3"/>
                <a:stretch>
                  <a:fillRect t="-8772" b="-192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0511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1" grpId="0" animBg="1"/>
      <p:bldP spid="22" grpId="0" animBg="1"/>
      <p:bldP spid="26" grpId="0" animBg="1"/>
      <p:bldP spid="27" grpId="0" animBg="1"/>
      <p:bldP spid="30" grpId="0" animBg="1"/>
      <p:bldP spid="31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30"/>
            <a:ext cx="7886700" cy="641070"/>
          </a:xfrm>
        </p:spPr>
        <p:txBody>
          <a:bodyPr>
            <a:normAutofit fontScale="90000"/>
          </a:bodyPr>
          <a:lstStyle/>
          <a:p>
            <a:r>
              <a:rPr lang="en-US" dirty="0"/>
              <a:t>Eigenvectors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4609319"/>
            <a:ext cx="7886700" cy="1943423"/>
          </a:xfrm>
        </p:spPr>
        <p:txBody>
          <a:bodyPr/>
          <a:lstStyle/>
          <a:p>
            <a:r>
              <a:rPr lang="en-US" dirty="0"/>
              <a:t>Such linear transformations have fixed points called </a:t>
            </a:r>
            <a:r>
              <a:rPr lang="en-US" i="1" dirty="0"/>
              <a:t>Eigenvectors</a:t>
            </a:r>
          </a:p>
          <a:p>
            <a:r>
              <a:rPr lang="en-US" dirty="0"/>
              <a:t>In other words, the transformation only </a:t>
            </a:r>
            <a:r>
              <a:rPr lang="en-US" b="1" i="1" dirty="0"/>
              <a:t>stretches</a:t>
            </a:r>
            <a:r>
              <a:rPr lang="en-US" dirty="0"/>
              <a:t> the vector and does not rotate it.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1978" y="1381979"/>
            <a:ext cx="2906038" cy="274294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 flipH="1">
            <a:off x="4304567" y="1490597"/>
            <a:ext cx="440102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Rotation matrices rotate lines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in only one direction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Other matrices can move different lines in different directions 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H="1" flipV="1">
            <a:off x="1052186" y="1381979"/>
            <a:ext cx="2705622" cy="274294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6154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Eigendecomposition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Eigenvectors can be used to decompose a linear transformation into a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rotation + stretch + anti-rotation</a:t>
            </a:r>
          </a:p>
        </p:txBody>
      </p:sp>
      <p:pic>
        <p:nvPicPr>
          <p:cNvPr id="1026" name="Picture 2" descr="ingular value decomposition - Wikipedia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8650" y="2886292"/>
            <a:ext cx="3619437" cy="3290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248087" y="3608024"/>
            <a:ext cx="464261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Non-square matrices</a:t>
            </a:r>
          </a:p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have similar OP called</a:t>
            </a:r>
          </a:p>
          <a:p>
            <a:pPr algn="l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Singular value decomposition </a:t>
            </a:r>
          </a:p>
        </p:txBody>
      </p:sp>
    </p:spTree>
    <p:extLst>
      <p:ext uri="{BB962C8B-B14F-4D97-AF65-F5344CB8AC3E}">
        <p14:creationId xmlns:p14="http://schemas.microsoft.com/office/powerpoint/2010/main" val="19852270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074" y="264921"/>
            <a:ext cx="8515351" cy="1325563"/>
          </a:xfrm>
        </p:spPr>
        <p:txBody>
          <a:bodyPr>
            <a:normAutofit/>
          </a:bodyPr>
          <a:lstStyle/>
          <a:p>
            <a:r>
              <a:rPr lang="en-US" dirty="0"/>
              <a:t>Eigenvectors of Covariance</a:t>
            </a:r>
          </a:p>
        </p:txBody>
      </p:sp>
      <p:pic>
        <p:nvPicPr>
          <p:cNvPr id="4098" name="Picture 2" descr="https://www.visiondummy.com/wp-content/uploads/2014/04/lineartran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1941817"/>
            <a:ext cx="8953500" cy="4295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19074" y="6262274"/>
            <a:ext cx="82862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Matrix creates correlation structure of data on unit blob</a:t>
            </a:r>
          </a:p>
        </p:txBody>
      </p:sp>
    </p:spTree>
    <p:extLst>
      <p:ext uri="{BB962C8B-B14F-4D97-AF65-F5344CB8AC3E}">
        <p14:creationId xmlns:p14="http://schemas.microsoft.com/office/powerpoint/2010/main" val="10891745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F1A9B60-676B-9C47-856C-76CD1E2E8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531223"/>
            <a:ext cx="7886700" cy="683802"/>
          </a:xfrm>
        </p:spPr>
        <p:txBody>
          <a:bodyPr>
            <a:normAutofit/>
          </a:bodyPr>
          <a:lstStyle/>
          <a:p>
            <a:r>
              <a:rPr lang="en-US" sz="3200" dirty="0"/>
              <a:t>Principal Components Analysis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636379" y="2029469"/>
            <a:ext cx="408637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PC1 is first eigenvector (with</a:t>
            </a:r>
          </a:p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Highest eigenvalue)</a:t>
            </a:r>
          </a:p>
          <a:p>
            <a:pPr algn="l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PC2 is next eigenvector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D060FB2-162C-124B-BD27-C83399958586}"/>
              </a:ext>
            </a:extLst>
          </p:cNvPr>
          <p:cNvSpPr txBox="1"/>
          <p:nvPr/>
        </p:nvSpPr>
        <p:spPr>
          <a:xfrm>
            <a:off x="1147270" y="5243087"/>
            <a:ext cx="1072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Feature 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BE268B3-347B-9142-838D-316469FF6AC7}"/>
              </a:ext>
            </a:extLst>
          </p:cNvPr>
          <p:cNvSpPr txBox="1"/>
          <p:nvPr/>
        </p:nvSpPr>
        <p:spPr>
          <a:xfrm rot="16200000">
            <a:off x="277080" y="4342883"/>
            <a:ext cx="1072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Feature 2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253AFB53-2BEF-5646-9723-E9F3092C91CF}"/>
              </a:ext>
            </a:extLst>
          </p:cNvPr>
          <p:cNvGrpSpPr/>
          <p:nvPr/>
        </p:nvGrpSpPr>
        <p:grpSpPr>
          <a:xfrm>
            <a:off x="2072894" y="3090842"/>
            <a:ext cx="1255278" cy="1327505"/>
            <a:chOff x="1746837" y="3253132"/>
            <a:chExt cx="1255278" cy="1327505"/>
          </a:xfrm>
        </p:grpSpPr>
        <p:sp>
          <p:nvSpPr>
            <p:cNvPr id="35" name="Cross 34">
              <a:extLst>
                <a:ext uri="{FF2B5EF4-FFF2-40B4-BE49-F238E27FC236}">
                  <a16:creationId xmlns:a16="http://schemas.microsoft.com/office/drawing/2014/main" id="{25320938-A569-3146-86B0-F7CF5F2F32C3}"/>
                </a:ext>
              </a:extLst>
            </p:cNvPr>
            <p:cNvSpPr/>
            <p:nvPr/>
          </p:nvSpPr>
          <p:spPr>
            <a:xfrm>
              <a:off x="2814285" y="4335456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Cross 35">
              <a:extLst>
                <a:ext uri="{FF2B5EF4-FFF2-40B4-BE49-F238E27FC236}">
                  <a16:creationId xmlns:a16="http://schemas.microsoft.com/office/drawing/2014/main" id="{28F0AD0B-77E9-9F4A-B999-FC9C0D7B91A0}"/>
                </a:ext>
              </a:extLst>
            </p:cNvPr>
            <p:cNvSpPr/>
            <p:nvPr/>
          </p:nvSpPr>
          <p:spPr>
            <a:xfrm>
              <a:off x="2203847" y="4163766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Cross 36">
              <a:extLst>
                <a:ext uri="{FF2B5EF4-FFF2-40B4-BE49-F238E27FC236}">
                  <a16:creationId xmlns:a16="http://schemas.microsoft.com/office/drawing/2014/main" id="{F7D8D99D-0BBB-5C45-8C3D-E172DB23C090}"/>
                </a:ext>
              </a:extLst>
            </p:cNvPr>
            <p:cNvSpPr/>
            <p:nvPr/>
          </p:nvSpPr>
          <p:spPr>
            <a:xfrm>
              <a:off x="2471325" y="4392807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Cross 37">
              <a:extLst>
                <a:ext uri="{FF2B5EF4-FFF2-40B4-BE49-F238E27FC236}">
                  <a16:creationId xmlns:a16="http://schemas.microsoft.com/office/drawing/2014/main" id="{C6A2F494-56A5-BD49-AF3F-DC35C6D29F5D}"/>
                </a:ext>
              </a:extLst>
            </p:cNvPr>
            <p:cNvSpPr/>
            <p:nvPr/>
          </p:nvSpPr>
          <p:spPr>
            <a:xfrm>
              <a:off x="2251119" y="3726032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Cross 39">
              <a:extLst>
                <a:ext uri="{FF2B5EF4-FFF2-40B4-BE49-F238E27FC236}">
                  <a16:creationId xmlns:a16="http://schemas.microsoft.com/office/drawing/2014/main" id="{93032063-1F1D-284D-96C1-0A66AD453165}"/>
                </a:ext>
              </a:extLst>
            </p:cNvPr>
            <p:cNvSpPr/>
            <p:nvPr/>
          </p:nvSpPr>
          <p:spPr>
            <a:xfrm>
              <a:off x="2016017" y="3562077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Cross 40">
              <a:extLst>
                <a:ext uri="{FF2B5EF4-FFF2-40B4-BE49-F238E27FC236}">
                  <a16:creationId xmlns:a16="http://schemas.microsoft.com/office/drawing/2014/main" id="{C2A13209-B002-CF49-984A-0440E8BB93C2}"/>
                </a:ext>
              </a:extLst>
            </p:cNvPr>
            <p:cNvSpPr/>
            <p:nvPr/>
          </p:nvSpPr>
          <p:spPr>
            <a:xfrm>
              <a:off x="1746837" y="3253132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Cross 41">
              <a:extLst>
                <a:ext uri="{FF2B5EF4-FFF2-40B4-BE49-F238E27FC236}">
                  <a16:creationId xmlns:a16="http://schemas.microsoft.com/office/drawing/2014/main" id="{96D0312F-C326-3741-A7FF-5CF3BB47F098}"/>
                </a:ext>
              </a:extLst>
            </p:cNvPr>
            <p:cNvSpPr/>
            <p:nvPr/>
          </p:nvSpPr>
          <p:spPr>
            <a:xfrm>
              <a:off x="2438949" y="4037609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Cross 42">
              <a:extLst>
                <a:ext uri="{FF2B5EF4-FFF2-40B4-BE49-F238E27FC236}">
                  <a16:creationId xmlns:a16="http://schemas.microsoft.com/office/drawing/2014/main" id="{57AC1570-F631-194A-B05D-E4399C46C757}"/>
                </a:ext>
              </a:extLst>
            </p:cNvPr>
            <p:cNvSpPr/>
            <p:nvPr/>
          </p:nvSpPr>
          <p:spPr>
            <a:xfrm>
              <a:off x="2484014" y="3570188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Cross 43">
              <a:extLst>
                <a:ext uri="{FF2B5EF4-FFF2-40B4-BE49-F238E27FC236}">
                  <a16:creationId xmlns:a16="http://schemas.microsoft.com/office/drawing/2014/main" id="{155E0056-D5FD-8B40-8943-B8BA2C0CD7CB}"/>
                </a:ext>
              </a:extLst>
            </p:cNvPr>
            <p:cNvSpPr/>
            <p:nvPr/>
          </p:nvSpPr>
          <p:spPr>
            <a:xfrm>
              <a:off x="1821059" y="3687163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Cross 44">
              <a:extLst>
                <a:ext uri="{FF2B5EF4-FFF2-40B4-BE49-F238E27FC236}">
                  <a16:creationId xmlns:a16="http://schemas.microsoft.com/office/drawing/2014/main" id="{4701B269-EAF2-7347-9AB3-EE60A25960BC}"/>
                </a:ext>
              </a:extLst>
            </p:cNvPr>
            <p:cNvSpPr/>
            <p:nvPr/>
          </p:nvSpPr>
          <p:spPr>
            <a:xfrm>
              <a:off x="1990161" y="3941062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Cross 45">
              <a:extLst>
                <a:ext uri="{FF2B5EF4-FFF2-40B4-BE49-F238E27FC236}">
                  <a16:creationId xmlns:a16="http://schemas.microsoft.com/office/drawing/2014/main" id="{CC06C8B1-1A57-154D-ACB6-EB7CAE26F7B0}"/>
                </a:ext>
              </a:extLst>
            </p:cNvPr>
            <p:cNvSpPr/>
            <p:nvPr/>
          </p:nvSpPr>
          <p:spPr>
            <a:xfrm>
              <a:off x="2628927" y="3776651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Cross 47">
              <a:extLst>
                <a:ext uri="{FF2B5EF4-FFF2-40B4-BE49-F238E27FC236}">
                  <a16:creationId xmlns:a16="http://schemas.microsoft.com/office/drawing/2014/main" id="{D939BB87-D603-9A48-9789-9434A0A75FD5}"/>
                </a:ext>
              </a:extLst>
            </p:cNvPr>
            <p:cNvSpPr/>
            <p:nvPr/>
          </p:nvSpPr>
          <p:spPr>
            <a:xfrm>
              <a:off x="2231047" y="3357470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Cross 48">
              <a:extLst>
                <a:ext uri="{FF2B5EF4-FFF2-40B4-BE49-F238E27FC236}">
                  <a16:creationId xmlns:a16="http://schemas.microsoft.com/office/drawing/2014/main" id="{51CB8678-22B5-544B-B9DA-99C55DA27547}"/>
                </a:ext>
              </a:extLst>
            </p:cNvPr>
            <p:cNvSpPr/>
            <p:nvPr/>
          </p:nvSpPr>
          <p:spPr>
            <a:xfrm>
              <a:off x="2814285" y="3989465"/>
              <a:ext cx="187830" cy="187830"/>
            </a:xfrm>
            <a:prstGeom prst="plus">
              <a:avLst>
                <a:gd name="adj" fmla="val 3382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53BAD21E-AD30-EC4C-B666-1C2CAB20C840}"/>
              </a:ext>
            </a:extLst>
          </p:cNvPr>
          <p:cNvCxnSpPr/>
          <p:nvPr/>
        </p:nvCxnSpPr>
        <p:spPr>
          <a:xfrm>
            <a:off x="1828800" y="2868460"/>
            <a:ext cx="1816274" cy="1791222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E7ADCC8D-EE64-6A41-B2DA-FB4916834DA4}"/>
              </a:ext>
            </a:extLst>
          </p:cNvPr>
          <p:cNvCxnSpPr/>
          <p:nvPr/>
        </p:nvCxnSpPr>
        <p:spPr>
          <a:xfrm flipV="1">
            <a:off x="1764147" y="2843143"/>
            <a:ext cx="2091847" cy="1791222"/>
          </a:xfrm>
          <a:prstGeom prst="straightConnector1">
            <a:avLst/>
          </a:prstGeom>
          <a:ln w="28575">
            <a:solidFill>
              <a:srgbClr val="92D05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DB89390F-FA2C-BB43-B6CB-1F08B9EABC6D}"/>
              </a:ext>
            </a:extLst>
          </p:cNvPr>
          <p:cNvSpPr txBox="1"/>
          <p:nvPr/>
        </p:nvSpPr>
        <p:spPr>
          <a:xfrm>
            <a:off x="1291411" y="2464477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>
                <a:latin typeface="Arial" panose="020B0604020202020204" pitchFamily="34" charset="0"/>
                <a:cs typeface="Arial" panose="020B0604020202020204" pitchFamily="34" charset="0"/>
              </a:rPr>
              <a:t>PC1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41CC90F-FF18-5D49-BE58-A631C09BF330}"/>
              </a:ext>
            </a:extLst>
          </p:cNvPr>
          <p:cNvSpPr txBox="1"/>
          <p:nvPr/>
        </p:nvSpPr>
        <p:spPr>
          <a:xfrm>
            <a:off x="3389928" y="2403586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PC2</a:t>
            </a: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1C9FC346-22C7-484D-8BDE-1B1A85998B2C}"/>
              </a:ext>
            </a:extLst>
          </p:cNvPr>
          <p:cNvCxnSpPr/>
          <p:nvPr/>
        </p:nvCxnSpPr>
        <p:spPr>
          <a:xfrm>
            <a:off x="1121523" y="2498498"/>
            <a:ext cx="0" cy="25902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8C745D7E-F63C-AC47-BCA9-D643DC4DC75B}"/>
              </a:ext>
            </a:extLst>
          </p:cNvPr>
          <p:cNvCxnSpPr>
            <a:cxnSpLocks/>
          </p:cNvCxnSpPr>
          <p:nvPr/>
        </p:nvCxnSpPr>
        <p:spPr>
          <a:xfrm flipH="1" flipV="1">
            <a:off x="1113622" y="5088435"/>
            <a:ext cx="2987863" cy="19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25672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C959E-D5B9-D041-AA65-211ECD80A1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C3CC74-A3AC-ED45-BEB6-699E3414EF1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slide.url=https://www.polleverywhere.com/multiple_choice_polls/XqXZHtwAyYj9nIw41hdOt">
            <a:extLst>
              <a:ext uri="{FF2B5EF4-FFF2-40B4-BE49-F238E27FC236}">
                <a16:creationId xmlns:a16="http://schemas.microsoft.com/office/drawing/2014/main" id="{E844155E-67EE-F940-AC30-9988594942E7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" y="63500"/>
            <a:ext cx="9017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8328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9B0B005-056F-734B-B1A0-D21D89069271}"/>
              </a:ext>
            </a:extLst>
          </p:cNvPr>
          <p:cNvCxnSpPr/>
          <p:nvPr/>
        </p:nvCxnSpPr>
        <p:spPr>
          <a:xfrm flipV="1">
            <a:off x="3633021" y="3281329"/>
            <a:ext cx="2101953" cy="1796822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F27E2C8-FDF3-0844-82FF-2FFF8748C68C}"/>
              </a:ext>
            </a:extLst>
          </p:cNvPr>
          <p:cNvCxnSpPr>
            <a:cxnSpLocks/>
          </p:cNvCxnSpPr>
          <p:nvPr/>
        </p:nvCxnSpPr>
        <p:spPr>
          <a:xfrm>
            <a:off x="3633021" y="4223036"/>
            <a:ext cx="2216001" cy="0"/>
          </a:xfrm>
          <a:prstGeom prst="straightConnector1">
            <a:avLst/>
          </a:prstGeom>
          <a:ln w="28575">
            <a:solidFill>
              <a:schemeClr val="accent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69991E7-87BC-8049-9183-28633A1FABD5}"/>
              </a:ext>
            </a:extLst>
          </p:cNvPr>
          <p:cNvCxnSpPr>
            <a:cxnSpLocks/>
            <a:endCxn id="30" idx="2"/>
          </p:cNvCxnSpPr>
          <p:nvPr/>
        </p:nvCxnSpPr>
        <p:spPr>
          <a:xfrm flipV="1">
            <a:off x="4663926" y="3063899"/>
            <a:ext cx="15912" cy="2068978"/>
          </a:xfrm>
          <a:prstGeom prst="straightConnector1">
            <a:avLst/>
          </a:prstGeom>
          <a:ln w="28575">
            <a:solidFill>
              <a:schemeClr val="accent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CD85487-ECAA-7F44-90BE-D871585583F3}"/>
              </a:ext>
            </a:extLst>
          </p:cNvPr>
          <p:cNvCxnSpPr>
            <a:cxnSpLocks/>
          </p:cNvCxnSpPr>
          <p:nvPr/>
        </p:nvCxnSpPr>
        <p:spPr>
          <a:xfrm>
            <a:off x="3633021" y="3281329"/>
            <a:ext cx="1953106" cy="1796822"/>
          </a:xfrm>
          <a:prstGeom prst="straightConnector1">
            <a:avLst/>
          </a:prstGeom>
          <a:ln w="28575"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itle 4">
            <a:extLst>
              <a:ext uri="{FF2B5EF4-FFF2-40B4-BE49-F238E27FC236}">
                <a16:creationId xmlns:a16="http://schemas.microsoft.com/office/drawing/2014/main" id="{CE56FFEB-C695-D045-B717-6E27E326AF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-1081576"/>
            <a:ext cx="7772400" cy="2387600"/>
          </a:xfrm>
        </p:spPr>
        <p:txBody>
          <a:bodyPr/>
          <a:lstStyle/>
          <a:p>
            <a:r>
              <a:rPr lang="en-US" dirty="0"/>
              <a:t>Quick quiz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1510798F-B89E-CB4B-8EDE-3875D2E87D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74048" y="1656205"/>
            <a:ext cx="7772400" cy="1655762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Which line would be PC1 for the following data?</a:t>
            </a:r>
          </a:p>
        </p:txBody>
      </p:sp>
      <p:sp>
        <p:nvSpPr>
          <p:cNvPr id="4" name="Cross 3">
            <a:extLst>
              <a:ext uri="{FF2B5EF4-FFF2-40B4-BE49-F238E27FC236}">
                <a16:creationId xmlns:a16="http://schemas.microsoft.com/office/drawing/2014/main" id="{E0E7D61D-BD35-0044-890C-D26D6189F9B0}"/>
              </a:ext>
            </a:extLst>
          </p:cNvPr>
          <p:cNvSpPr/>
          <p:nvPr/>
        </p:nvSpPr>
        <p:spPr>
          <a:xfrm>
            <a:off x="5155891" y="4856277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ross 6">
            <a:extLst>
              <a:ext uri="{FF2B5EF4-FFF2-40B4-BE49-F238E27FC236}">
                <a16:creationId xmlns:a16="http://schemas.microsoft.com/office/drawing/2014/main" id="{55121A16-08A4-F948-9B3C-04064F8B79A9}"/>
              </a:ext>
            </a:extLst>
          </p:cNvPr>
          <p:cNvSpPr/>
          <p:nvPr/>
        </p:nvSpPr>
        <p:spPr>
          <a:xfrm>
            <a:off x="4269778" y="4361002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ross 7">
            <a:extLst>
              <a:ext uri="{FF2B5EF4-FFF2-40B4-BE49-F238E27FC236}">
                <a16:creationId xmlns:a16="http://schemas.microsoft.com/office/drawing/2014/main" id="{D719DB0C-5E8A-B948-AE72-3CCC81B238D1}"/>
              </a:ext>
            </a:extLst>
          </p:cNvPr>
          <p:cNvSpPr/>
          <p:nvPr/>
        </p:nvSpPr>
        <p:spPr>
          <a:xfrm>
            <a:off x="4023485" y="3761055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ross 8">
            <a:extLst>
              <a:ext uri="{FF2B5EF4-FFF2-40B4-BE49-F238E27FC236}">
                <a16:creationId xmlns:a16="http://schemas.microsoft.com/office/drawing/2014/main" id="{5C4A8C80-3F7C-934D-9FA0-5BE38A2ECFC2}"/>
              </a:ext>
            </a:extLst>
          </p:cNvPr>
          <p:cNvSpPr/>
          <p:nvPr/>
        </p:nvSpPr>
        <p:spPr>
          <a:xfrm>
            <a:off x="4317050" y="3923268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ross 9">
            <a:extLst>
              <a:ext uri="{FF2B5EF4-FFF2-40B4-BE49-F238E27FC236}">
                <a16:creationId xmlns:a16="http://schemas.microsoft.com/office/drawing/2014/main" id="{37757010-0598-604D-8749-58D0D12545B0}"/>
              </a:ext>
            </a:extLst>
          </p:cNvPr>
          <p:cNvSpPr/>
          <p:nvPr/>
        </p:nvSpPr>
        <p:spPr>
          <a:xfrm>
            <a:off x="3909113" y="4307450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ross 10">
            <a:extLst>
              <a:ext uri="{FF2B5EF4-FFF2-40B4-BE49-F238E27FC236}">
                <a16:creationId xmlns:a16="http://schemas.microsoft.com/office/drawing/2014/main" id="{5803E1D6-3486-344A-A496-8DB1513D6EFB}"/>
              </a:ext>
            </a:extLst>
          </p:cNvPr>
          <p:cNvSpPr/>
          <p:nvPr/>
        </p:nvSpPr>
        <p:spPr>
          <a:xfrm>
            <a:off x="3812083" y="3442677"/>
            <a:ext cx="187830" cy="187830"/>
          </a:xfrm>
          <a:prstGeom prst="plus">
            <a:avLst>
              <a:gd name="adj" fmla="val 33823"/>
            </a:avLst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C9A3DA-72B2-BF46-8A67-AAA042AC7FB8}"/>
              </a:ext>
            </a:extLst>
          </p:cNvPr>
          <p:cNvSpPr txBox="1"/>
          <p:nvPr/>
        </p:nvSpPr>
        <p:spPr>
          <a:xfrm>
            <a:off x="3374654" y="5614553"/>
            <a:ext cx="1072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Feature 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26BB7C4-B474-124A-932F-A5AE73D96265}"/>
              </a:ext>
            </a:extLst>
          </p:cNvPr>
          <p:cNvSpPr txBox="1"/>
          <p:nvPr/>
        </p:nvSpPr>
        <p:spPr>
          <a:xfrm rot="16200000">
            <a:off x="2504464" y="4714349"/>
            <a:ext cx="1072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Feature 2</a:t>
            </a:r>
          </a:p>
        </p:txBody>
      </p:sp>
      <p:sp>
        <p:nvSpPr>
          <p:cNvPr id="14" name="Cross 13">
            <a:extLst>
              <a:ext uri="{FF2B5EF4-FFF2-40B4-BE49-F238E27FC236}">
                <a16:creationId xmlns:a16="http://schemas.microsoft.com/office/drawing/2014/main" id="{7AC6D1E4-75C7-4D42-9D7C-00078DD77B07}"/>
              </a:ext>
            </a:extLst>
          </p:cNvPr>
          <p:cNvSpPr/>
          <p:nvPr/>
        </p:nvSpPr>
        <p:spPr>
          <a:xfrm>
            <a:off x="3812768" y="3444089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ross 14">
            <a:extLst>
              <a:ext uri="{FF2B5EF4-FFF2-40B4-BE49-F238E27FC236}">
                <a16:creationId xmlns:a16="http://schemas.microsoft.com/office/drawing/2014/main" id="{CBA2C764-5AC4-1D47-97AC-9E5AF664279D}"/>
              </a:ext>
            </a:extLst>
          </p:cNvPr>
          <p:cNvSpPr/>
          <p:nvPr/>
        </p:nvSpPr>
        <p:spPr>
          <a:xfrm>
            <a:off x="4500460" y="4674714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ross 15">
            <a:extLst>
              <a:ext uri="{FF2B5EF4-FFF2-40B4-BE49-F238E27FC236}">
                <a16:creationId xmlns:a16="http://schemas.microsoft.com/office/drawing/2014/main" id="{C29269DC-4750-3B43-8FAE-3E51A6B4C90C}"/>
              </a:ext>
            </a:extLst>
          </p:cNvPr>
          <p:cNvSpPr/>
          <p:nvPr/>
        </p:nvSpPr>
        <p:spPr>
          <a:xfrm>
            <a:off x="5500168" y="5038176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ross 16">
            <a:extLst>
              <a:ext uri="{FF2B5EF4-FFF2-40B4-BE49-F238E27FC236}">
                <a16:creationId xmlns:a16="http://schemas.microsoft.com/office/drawing/2014/main" id="{36FC890A-BA52-244D-AF36-9DB1879AA030}"/>
              </a:ext>
            </a:extLst>
          </p:cNvPr>
          <p:cNvSpPr/>
          <p:nvPr/>
        </p:nvSpPr>
        <p:spPr>
          <a:xfrm>
            <a:off x="3779837" y="3955254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ross 17">
            <a:extLst>
              <a:ext uri="{FF2B5EF4-FFF2-40B4-BE49-F238E27FC236}">
                <a16:creationId xmlns:a16="http://schemas.microsoft.com/office/drawing/2014/main" id="{74E1CF6E-DC84-0E47-BBAA-480ACF949A20}"/>
              </a:ext>
            </a:extLst>
          </p:cNvPr>
          <p:cNvSpPr/>
          <p:nvPr/>
        </p:nvSpPr>
        <p:spPr>
          <a:xfrm>
            <a:off x="4089354" y="4495280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ross 18">
            <a:extLst>
              <a:ext uri="{FF2B5EF4-FFF2-40B4-BE49-F238E27FC236}">
                <a16:creationId xmlns:a16="http://schemas.microsoft.com/office/drawing/2014/main" id="{50A424EE-854E-3A4A-9296-36BE6B30FF42}"/>
              </a:ext>
            </a:extLst>
          </p:cNvPr>
          <p:cNvSpPr/>
          <p:nvPr/>
        </p:nvSpPr>
        <p:spPr>
          <a:xfrm>
            <a:off x="4741022" y="4856277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Cross 19">
            <a:extLst>
              <a:ext uri="{FF2B5EF4-FFF2-40B4-BE49-F238E27FC236}">
                <a16:creationId xmlns:a16="http://schemas.microsoft.com/office/drawing/2014/main" id="{476C70E1-4EE6-2D4B-B6AF-BDC3371809D2}"/>
              </a:ext>
            </a:extLst>
          </p:cNvPr>
          <p:cNvSpPr/>
          <p:nvPr/>
        </p:nvSpPr>
        <p:spPr>
          <a:xfrm>
            <a:off x="3418947" y="3303972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Cross 20">
            <a:extLst>
              <a:ext uri="{FF2B5EF4-FFF2-40B4-BE49-F238E27FC236}">
                <a16:creationId xmlns:a16="http://schemas.microsoft.com/office/drawing/2014/main" id="{64D41C02-2DA4-AE4E-99DE-706CF85FE510}"/>
              </a:ext>
            </a:extLst>
          </p:cNvPr>
          <p:cNvSpPr/>
          <p:nvPr/>
        </p:nvSpPr>
        <p:spPr>
          <a:xfrm>
            <a:off x="5393988" y="4721876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FB95178-6D09-6F49-8A19-DA3FE5B8D5C7}"/>
              </a:ext>
            </a:extLst>
          </p:cNvPr>
          <p:cNvCxnSpPr>
            <a:cxnSpLocks/>
          </p:cNvCxnSpPr>
          <p:nvPr/>
        </p:nvCxnSpPr>
        <p:spPr>
          <a:xfrm>
            <a:off x="3348907" y="2869964"/>
            <a:ext cx="0" cy="25902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9A84892-249B-F548-B3AC-D4304534F398}"/>
              </a:ext>
            </a:extLst>
          </p:cNvPr>
          <p:cNvCxnSpPr>
            <a:cxnSpLocks/>
          </p:cNvCxnSpPr>
          <p:nvPr/>
        </p:nvCxnSpPr>
        <p:spPr>
          <a:xfrm flipH="1" flipV="1">
            <a:off x="3341006" y="5459901"/>
            <a:ext cx="2987863" cy="19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FCDA3038-2980-9449-980D-C87D015081A5}"/>
              </a:ext>
            </a:extLst>
          </p:cNvPr>
          <p:cNvSpPr txBox="1"/>
          <p:nvPr/>
        </p:nvSpPr>
        <p:spPr>
          <a:xfrm>
            <a:off x="4476096" y="2602234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EB63436-2C35-3E42-A7F3-F3638CB96930}"/>
              </a:ext>
            </a:extLst>
          </p:cNvPr>
          <p:cNvSpPr txBox="1"/>
          <p:nvPr/>
        </p:nvSpPr>
        <p:spPr>
          <a:xfrm>
            <a:off x="5746249" y="2903030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228BE96-7B22-1045-9DD1-518D5AEA47D3}"/>
              </a:ext>
            </a:extLst>
          </p:cNvPr>
          <p:cNvSpPr txBox="1"/>
          <p:nvPr/>
        </p:nvSpPr>
        <p:spPr>
          <a:xfrm>
            <a:off x="5978601" y="3957723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51A2962-50CF-7C4E-9843-ADFE83DBA942}"/>
              </a:ext>
            </a:extLst>
          </p:cNvPr>
          <p:cNvSpPr txBox="1"/>
          <p:nvPr/>
        </p:nvSpPr>
        <p:spPr>
          <a:xfrm>
            <a:off x="5620411" y="4990493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32743104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F1A9B60-676B-9C47-856C-76CD1E2E8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531223"/>
            <a:ext cx="7886700" cy="683802"/>
          </a:xfrm>
        </p:spPr>
        <p:txBody>
          <a:bodyPr>
            <a:normAutofit/>
          </a:bodyPr>
          <a:lstStyle/>
          <a:p>
            <a:r>
              <a:rPr lang="en-US" sz="3200" dirty="0"/>
              <a:t>Non-linear structure </a:t>
            </a:r>
          </a:p>
        </p:txBody>
      </p:sp>
      <p:sp>
        <p:nvSpPr>
          <p:cNvPr id="9" name="Cross 8"/>
          <p:cNvSpPr/>
          <p:nvPr/>
        </p:nvSpPr>
        <p:spPr>
          <a:xfrm rot="18903444">
            <a:off x="2256652" y="4510697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ross 9"/>
          <p:cNvSpPr/>
          <p:nvPr/>
        </p:nvSpPr>
        <p:spPr>
          <a:xfrm rot="18903444">
            <a:off x="2620664" y="4228478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ross 10"/>
          <p:cNvSpPr/>
          <p:nvPr/>
        </p:nvSpPr>
        <p:spPr>
          <a:xfrm rot="18903444">
            <a:off x="2831025" y="3929264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ross 11"/>
          <p:cNvSpPr/>
          <p:nvPr/>
        </p:nvSpPr>
        <p:spPr>
          <a:xfrm rot="18903444">
            <a:off x="2291397" y="3553666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ross 12"/>
          <p:cNvSpPr/>
          <p:nvPr/>
        </p:nvSpPr>
        <p:spPr>
          <a:xfrm rot="18903444">
            <a:off x="1921925" y="3575207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ross 18"/>
          <p:cNvSpPr/>
          <p:nvPr/>
        </p:nvSpPr>
        <p:spPr>
          <a:xfrm rot="18903444">
            <a:off x="1807851" y="4377880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Cross 19"/>
          <p:cNvSpPr/>
          <p:nvPr/>
        </p:nvSpPr>
        <p:spPr>
          <a:xfrm rot="18903444">
            <a:off x="2557197" y="3700720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ross 25"/>
          <p:cNvSpPr/>
          <p:nvPr/>
        </p:nvSpPr>
        <p:spPr>
          <a:xfrm rot="18903444">
            <a:off x="1557479" y="3997777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ross 28"/>
          <p:cNvSpPr/>
          <p:nvPr/>
        </p:nvSpPr>
        <p:spPr>
          <a:xfrm rot="18903444">
            <a:off x="1679982" y="3700720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4222164" y="2297872"/>
            <a:ext cx="463373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What if the data looked like this?</a:t>
            </a:r>
          </a:p>
          <a:p>
            <a:pPr algn="l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What line would be good</a:t>
            </a:r>
          </a:p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to project to here?</a:t>
            </a:r>
          </a:p>
          <a:p>
            <a:pPr algn="l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8F20C5-A73C-4C4B-9717-829CD8CC3739}"/>
              </a:ext>
            </a:extLst>
          </p:cNvPr>
          <p:cNvSpPr txBox="1"/>
          <p:nvPr/>
        </p:nvSpPr>
        <p:spPr>
          <a:xfrm>
            <a:off x="1147270" y="5243087"/>
            <a:ext cx="1072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Feature 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FB21889-5972-C444-93F3-675B27178B5D}"/>
              </a:ext>
            </a:extLst>
          </p:cNvPr>
          <p:cNvSpPr txBox="1"/>
          <p:nvPr/>
        </p:nvSpPr>
        <p:spPr>
          <a:xfrm rot="16200000">
            <a:off x="277080" y="4342883"/>
            <a:ext cx="1072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Feature 2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DC422B9-7BE3-8140-B25C-2FA300E5AF2D}"/>
              </a:ext>
            </a:extLst>
          </p:cNvPr>
          <p:cNvCxnSpPr/>
          <p:nvPr/>
        </p:nvCxnSpPr>
        <p:spPr>
          <a:xfrm>
            <a:off x="1121523" y="2498498"/>
            <a:ext cx="0" cy="25902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A27341F-72CE-ED45-956B-666BEE02A7BB}"/>
              </a:ext>
            </a:extLst>
          </p:cNvPr>
          <p:cNvCxnSpPr>
            <a:cxnSpLocks/>
          </p:cNvCxnSpPr>
          <p:nvPr/>
        </p:nvCxnSpPr>
        <p:spPr>
          <a:xfrm flipH="1" flipV="1">
            <a:off x="1113622" y="5088435"/>
            <a:ext cx="2987863" cy="19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98324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C9540E2-0DB9-1248-82AE-391A0AF8D0B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2" name="Google Shape;62;p14"/>
          <p:cNvSpPr txBox="1">
            <a:spLocks noGrp="1"/>
          </p:cNvSpPr>
          <p:nvPr>
            <p:ph type="ctrTitle"/>
          </p:nvPr>
        </p:nvSpPr>
        <p:spPr>
          <a:xfrm>
            <a:off x="225723" y="1814365"/>
            <a:ext cx="8520600" cy="27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-US" dirty="0">
                <a:solidFill>
                  <a:schemeClr val="bg1"/>
                </a:solidFill>
              </a:rPr>
              <a:t>Non-linear 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dimensionality 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reduction</a:t>
            </a:r>
            <a:endParaRPr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59100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19B93-E558-7A4B-AE4A-B2748A69E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Non-linear dimensions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991790-1A72-E742-A631-018BA1C182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9056" y="2315183"/>
            <a:ext cx="3886200" cy="3861780"/>
          </a:xfrm>
        </p:spPr>
        <p:txBody>
          <a:bodyPr>
            <a:normAutofit/>
          </a:bodyPr>
          <a:lstStyle/>
          <a:p>
            <a:r>
              <a:rPr lang="en-US" dirty="0"/>
              <a:t>To find non-linear or “coiled” dimensions in a dataset we have to understand, and describe the </a:t>
            </a:r>
            <a:r>
              <a:rPr lang="en-US" b="1" dirty="0"/>
              <a:t>shape </a:t>
            </a:r>
            <a:r>
              <a:rPr lang="en-US" dirty="0"/>
              <a:t>of the data</a:t>
            </a:r>
          </a:p>
          <a:p>
            <a:r>
              <a:rPr lang="en-US" dirty="0"/>
              <a:t>The data can live in lower dimensions </a:t>
            </a:r>
          </a:p>
          <a:p>
            <a:r>
              <a:rPr lang="en-US" dirty="0"/>
              <a:t>This can be abstractly called the data “manifold”  </a:t>
            </a:r>
          </a:p>
          <a:p>
            <a:endParaRPr lang="en-US" sz="2800" dirty="0"/>
          </a:p>
          <a:p>
            <a:endParaRPr lang="en-US" sz="2800" dirty="0"/>
          </a:p>
        </p:txBody>
      </p:sp>
      <p:sp>
        <p:nvSpPr>
          <p:cNvPr id="26" name="Cross 25">
            <a:extLst>
              <a:ext uri="{FF2B5EF4-FFF2-40B4-BE49-F238E27FC236}">
                <a16:creationId xmlns:a16="http://schemas.microsoft.com/office/drawing/2014/main" id="{D31AAC2A-7D34-FF41-805E-5EB5BBB43FAC}"/>
              </a:ext>
            </a:extLst>
          </p:cNvPr>
          <p:cNvSpPr/>
          <p:nvPr/>
        </p:nvSpPr>
        <p:spPr>
          <a:xfrm rot="18903444">
            <a:off x="6781760" y="4534143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Cross 26">
            <a:extLst>
              <a:ext uri="{FF2B5EF4-FFF2-40B4-BE49-F238E27FC236}">
                <a16:creationId xmlns:a16="http://schemas.microsoft.com/office/drawing/2014/main" id="{1F65D06E-0F55-4845-B7CD-0BBE7D7261BC}"/>
              </a:ext>
            </a:extLst>
          </p:cNvPr>
          <p:cNvSpPr/>
          <p:nvPr/>
        </p:nvSpPr>
        <p:spPr>
          <a:xfrm rot="18903444">
            <a:off x="7145772" y="4251924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Cross 27">
            <a:extLst>
              <a:ext uri="{FF2B5EF4-FFF2-40B4-BE49-F238E27FC236}">
                <a16:creationId xmlns:a16="http://schemas.microsoft.com/office/drawing/2014/main" id="{573A36C6-AFE4-7444-A4A0-FFDF161FE98C}"/>
              </a:ext>
            </a:extLst>
          </p:cNvPr>
          <p:cNvSpPr/>
          <p:nvPr/>
        </p:nvSpPr>
        <p:spPr>
          <a:xfrm rot="18903444">
            <a:off x="7356133" y="3952710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ross 28">
            <a:extLst>
              <a:ext uri="{FF2B5EF4-FFF2-40B4-BE49-F238E27FC236}">
                <a16:creationId xmlns:a16="http://schemas.microsoft.com/office/drawing/2014/main" id="{B1CDC057-6CF1-944A-BFED-A9EC125C5393}"/>
              </a:ext>
            </a:extLst>
          </p:cNvPr>
          <p:cNvSpPr/>
          <p:nvPr/>
        </p:nvSpPr>
        <p:spPr>
          <a:xfrm rot="18903444">
            <a:off x="6816505" y="3577112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Cross 29">
            <a:extLst>
              <a:ext uri="{FF2B5EF4-FFF2-40B4-BE49-F238E27FC236}">
                <a16:creationId xmlns:a16="http://schemas.microsoft.com/office/drawing/2014/main" id="{BF0094DC-FCD8-7A46-B697-F09822B62CE0}"/>
              </a:ext>
            </a:extLst>
          </p:cNvPr>
          <p:cNvSpPr/>
          <p:nvPr/>
        </p:nvSpPr>
        <p:spPr>
          <a:xfrm rot="18903444">
            <a:off x="6447033" y="3598653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ross 30">
            <a:extLst>
              <a:ext uri="{FF2B5EF4-FFF2-40B4-BE49-F238E27FC236}">
                <a16:creationId xmlns:a16="http://schemas.microsoft.com/office/drawing/2014/main" id="{FB139753-0269-4B4A-B9E1-BF345BF6EEDB}"/>
              </a:ext>
            </a:extLst>
          </p:cNvPr>
          <p:cNvSpPr/>
          <p:nvPr/>
        </p:nvSpPr>
        <p:spPr>
          <a:xfrm rot="18903444">
            <a:off x="6332959" y="4401326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Cross 31">
            <a:extLst>
              <a:ext uri="{FF2B5EF4-FFF2-40B4-BE49-F238E27FC236}">
                <a16:creationId xmlns:a16="http://schemas.microsoft.com/office/drawing/2014/main" id="{10FBA346-B480-6941-8F9C-3C56C92409B4}"/>
              </a:ext>
            </a:extLst>
          </p:cNvPr>
          <p:cNvSpPr/>
          <p:nvPr/>
        </p:nvSpPr>
        <p:spPr>
          <a:xfrm rot="18903444">
            <a:off x="7082305" y="3724166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Cross 32">
            <a:extLst>
              <a:ext uri="{FF2B5EF4-FFF2-40B4-BE49-F238E27FC236}">
                <a16:creationId xmlns:a16="http://schemas.microsoft.com/office/drawing/2014/main" id="{04D05E69-A260-5C41-9478-F9623CF83DCC}"/>
              </a:ext>
            </a:extLst>
          </p:cNvPr>
          <p:cNvSpPr/>
          <p:nvPr/>
        </p:nvSpPr>
        <p:spPr>
          <a:xfrm rot="18903444">
            <a:off x="6082587" y="4021223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Cross 33">
            <a:extLst>
              <a:ext uri="{FF2B5EF4-FFF2-40B4-BE49-F238E27FC236}">
                <a16:creationId xmlns:a16="http://schemas.microsoft.com/office/drawing/2014/main" id="{8F7D4226-0BAF-D245-A170-69C837438A9C}"/>
              </a:ext>
            </a:extLst>
          </p:cNvPr>
          <p:cNvSpPr/>
          <p:nvPr/>
        </p:nvSpPr>
        <p:spPr>
          <a:xfrm rot="18903444">
            <a:off x="6205090" y="3724166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79EFC1C-45E7-8942-A11C-D12344B80ABC}"/>
              </a:ext>
            </a:extLst>
          </p:cNvPr>
          <p:cNvSpPr txBox="1"/>
          <p:nvPr/>
        </p:nvSpPr>
        <p:spPr>
          <a:xfrm>
            <a:off x="5672378" y="5266533"/>
            <a:ext cx="1072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Feature 1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8977F4D-5AE7-3D4A-A274-EF4E6D2A554E}"/>
              </a:ext>
            </a:extLst>
          </p:cNvPr>
          <p:cNvSpPr txBox="1"/>
          <p:nvPr/>
        </p:nvSpPr>
        <p:spPr>
          <a:xfrm rot="16200000">
            <a:off x="4802188" y="4366329"/>
            <a:ext cx="1072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Feature 2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4037AD0-67E5-374A-A8FB-7E005E180D85}"/>
              </a:ext>
            </a:extLst>
          </p:cNvPr>
          <p:cNvCxnSpPr/>
          <p:nvPr/>
        </p:nvCxnSpPr>
        <p:spPr>
          <a:xfrm>
            <a:off x="5646631" y="2521944"/>
            <a:ext cx="0" cy="25902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FA5F0F13-0CC0-4546-AB66-7BD45DF4B692}"/>
              </a:ext>
            </a:extLst>
          </p:cNvPr>
          <p:cNvCxnSpPr>
            <a:cxnSpLocks/>
          </p:cNvCxnSpPr>
          <p:nvPr/>
        </p:nvCxnSpPr>
        <p:spPr>
          <a:xfrm flipH="1" flipV="1">
            <a:off x="5638730" y="5111881"/>
            <a:ext cx="2987863" cy="19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78293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C9540E2-0DB9-1248-82AE-391A0AF8D0B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2" name="Google Shape;62;p14"/>
          <p:cNvSpPr txBox="1">
            <a:spLocks noGrp="1"/>
          </p:cNvSpPr>
          <p:nvPr>
            <p:ph type="ctrTitle"/>
          </p:nvPr>
        </p:nvSpPr>
        <p:spPr>
          <a:xfrm>
            <a:off x="194461" y="1603350"/>
            <a:ext cx="8520600" cy="27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-US" dirty="0">
                <a:solidFill>
                  <a:schemeClr val="bg1"/>
                </a:solidFill>
              </a:rPr>
              <a:t>Thinking about high dimensional data</a:t>
            </a:r>
            <a:endParaRPr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85475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B02BCC4-A274-5C4D-A380-11378CDE3AF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19130" y="1860753"/>
            <a:ext cx="5427860" cy="33825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BD19B93-E558-7A4B-AE4A-B2748A69E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manifold?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991790-1A72-E742-A631-018BA1C182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9056" y="2315183"/>
            <a:ext cx="3886200" cy="3861780"/>
          </a:xfrm>
        </p:spPr>
        <p:txBody>
          <a:bodyPr>
            <a:normAutofit/>
          </a:bodyPr>
          <a:lstStyle/>
          <a:p>
            <a:r>
              <a:rPr lang="en-US" sz="2800" dirty="0"/>
              <a:t>Locally smooth</a:t>
            </a:r>
          </a:p>
          <a:p>
            <a:endParaRPr lang="en-US" sz="2800" dirty="0"/>
          </a:p>
          <a:p>
            <a:r>
              <a:rPr lang="en-US" sz="2800" dirty="0"/>
              <a:t>Locally Euclidean</a:t>
            </a:r>
          </a:p>
          <a:p>
            <a:endParaRPr lang="en-US" sz="2800" dirty="0"/>
          </a:p>
          <a:p>
            <a:r>
              <a:rPr lang="en-US" sz="2800" dirty="0"/>
              <a:t>Generally, lower dimensional than the ambient space (i.e. a subspace)</a:t>
            </a:r>
          </a:p>
          <a:p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A6AC8FF-47D3-0F4C-9B53-CF65000EEBDC}"/>
                  </a:ext>
                </a:extLst>
              </p:cNvPr>
              <p:cNvSpPr txBox="1"/>
              <p:nvPr/>
            </p:nvSpPr>
            <p:spPr>
              <a:xfrm>
                <a:off x="4245256" y="1915073"/>
                <a:ext cx="159954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2000" dirty="0">
                    <a:latin typeface="Myriad Pro" panose="020B0503030403020204" pitchFamily="34" charset="0"/>
                  </a:rPr>
                  <a:t>Surface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endParaRPr lang="en-US" sz="2000" dirty="0">
                  <a:latin typeface="Myriad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A6AC8FF-47D3-0F4C-9B53-CF65000EEB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5256" y="1915073"/>
                <a:ext cx="1599540" cy="400110"/>
              </a:xfrm>
              <a:prstGeom prst="rect">
                <a:avLst/>
              </a:prstGeom>
              <a:blipFill>
                <a:blip r:embed="rId4"/>
                <a:stretch>
                  <a:fillRect l="-3150" t="-6250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CC53C91-A74D-664D-87FA-8A88D86FEA90}"/>
                  </a:ext>
                </a:extLst>
              </p:cNvPr>
              <p:cNvSpPr txBox="1"/>
              <p:nvPr/>
            </p:nvSpPr>
            <p:spPr>
              <a:xfrm>
                <a:off x="6861597" y="1915073"/>
                <a:ext cx="192334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2000" dirty="0">
                    <a:latin typeface="Myriad Pro" panose="020B0503030403020204" pitchFamily="34" charset="0"/>
                  </a:rPr>
                  <a:t>Local view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000" dirty="0">
                  <a:latin typeface="Myriad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CC53C91-A74D-664D-87FA-8A88D86FEA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1597" y="1915073"/>
                <a:ext cx="1923347" cy="400110"/>
              </a:xfrm>
              <a:prstGeom prst="rect">
                <a:avLst/>
              </a:prstGeom>
              <a:blipFill>
                <a:blip r:embed="rId5"/>
                <a:stretch>
                  <a:fillRect l="-3289" t="-6250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675843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19B93-E558-7A4B-AE4A-B2748A69E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manifolds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2A59A20-423A-214A-B34D-0F70A9A2C8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682" y="1690692"/>
            <a:ext cx="1397000" cy="2120900"/>
          </a:xfrm>
          <a:prstGeom prst="rect">
            <a:avLst/>
          </a:prstGeom>
        </p:spPr>
      </p:pic>
      <p:pic>
        <p:nvPicPr>
          <p:cNvPr id="10244" name="Picture 4">
            <a:extLst>
              <a:ext uri="{FF2B5EF4-FFF2-40B4-BE49-F238E27FC236}">
                <a16:creationId xmlns:a16="http://schemas.microsoft.com/office/drawing/2014/main" id="{33E4A40E-C84E-6F4C-8A8B-742BB83EA5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65703" y="1850189"/>
            <a:ext cx="1582709" cy="1662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>
            <a:extLst>
              <a:ext uri="{FF2B5EF4-FFF2-40B4-BE49-F238E27FC236}">
                <a16:creationId xmlns:a16="http://schemas.microsoft.com/office/drawing/2014/main" id="{798AB530-753A-B042-BDD4-01A639AA87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0391" y="4079595"/>
            <a:ext cx="1797582" cy="1735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 descr="MobiusStrip">
            <a:extLst>
              <a:ext uri="{FF2B5EF4-FFF2-40B4-BE49-F238E27FC236}">
                <a16:creationId xmlns:a16="http://schemas.microsoft.com/office/drawing/2014/main" id="{9ED1D10F-9CF7-2640-BF2C-E5A35B351B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86253" y="3998912"/>
            <a:ext cx="2240365" cy="1662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AB39D11-585D-A44B-9E43-EA3B5399C0DC}"/>
              </a:ext>
            </a:extLst>
          </p:cNvPr>
          <p:cNvSpPr txBox="1"/>
          <p:nvPr/>
        </p:nvSpPr>
        <p:spPr>
          <a:xfrm>
            <a:off x="56518" y="6539939"/>
            <a:ext cx="7328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00" dirty="0">
                <a:latin typeface="Myriad Pro" panose="020B0503030403020204" pitchFamily="34" charset="0"/>
              </a:rPr>
              <a:t>Wolfram</a:t>
            </a:r>
          </a:p>
        </p:txBody>
      </p:sp>
    </p:spTree>
    <p:extLst>
      <p:ext uri="{BB962C8B-B14F-4D97-AF65-F5344CB8AC3E}">
        <p14:creationId xmlns:p14="http://schemas.microsoft.com/office/powerpoint/2010/main" val="2785726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19B93-E558-7A4B-AE4A-B2748A69E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manifolds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2A59A20-423A-214A-B34D-0F70A9A2C8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682" y="1690692"/>
            <a:ext cx="1397000" cy="2120900"/>
          </a:xfrm>
          <a:prstGeom prst="rect">
            <a:avLst/>
          </a:prstGeom>
        </p:spPr>
      </p:pic>
      <p:pic>
        <p:nvPicPr>
          <p:cNvPr id="10244" name="Picture 4">
            <a:extLst>
              <a:ext uri="{FF2B5EF4-FFF2-40B4-BE49-F238E27FC236}">
                <a16:creationId xmlns:a16="http://schemas.microsoft.com/office/drawing/2014/main" id="{33E4A40E-C84E-6F4C-8A8B-742BB83EA5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65703" y="1850189"/>
            <a:ext cx="1582709" cy="1662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>
            <a:extLst>
              <a:ext uri="{FF2B5EF4-FFF2-40B4-BE49-F238E27FC236}">
                <a16:creationId xmlns:a16="http://schemas.microsoft.com/office/drawing/2014/main" id="{798AB530-753A-B042-BDD4-01A639AA87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0391" y="4079595"/>
            <a:ext cx="1797582" cy="1735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 descr="MobiusStrip">
            <a:extLst>
              <a:ext uri="{FF2B5EF4-FFF2-40B4-BE49-F238E27FC236}">
                <a16:creationId xmlns:a16="http://schemas.microsoft.com/office/drawing/2014/main" id="{9ED1D10F-9CF7-2640-BF2C-E5A35B351B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86253" y="3998912"/>
            <a:ext cx="2240365" cy="1662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AB39D11-585D-A44B-9E43-EA3B5399C0DC}"/>
              </a:ext>
            </a:extLst>
          </p:cNvPr>
          <p:cNvSpPr txBox="1"/>
          <p:nvPr/>
        </p:nvSpPr>
        <p:spPr>
          <a:xfrm>
            <a:off x="56518" y="6539939"/>
            <a:ext cx="7328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00" dirty="0">
                <a:latin typeface="Myriad Pro" panose="020B0503030403020204" pitchFamily="34" charset="0"/>
              </a:rPr>
              <a:t>Wolfram</a:t>
            </a: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9098395D-AAE2-0248-8B05-2DD1126CFD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54639" y="2326520"/>
            <a:ext cx="3801102" cy="2996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0284EF2-7748-5F48-A034-65254149E433}"/>
              </a:ext>
            </a:extLst>
          </p:cNvPr>
          <p:cNvSpPr txBox="1"/>
          <p:nvPr/>
        </p:nvSpPr>
        <p:spPr>
          <a:xfrm>
            <a:off x="5379090" y="1864855"/>
            <a:ext cx="33522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latin typeface="Myriad Pro" panose="020B0503030403020204" pitchFamily="34" charset="0"/>
              </a:rPr>
              <a:t>Waddington’s landscape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9DAB2D7-0EB7-5B41-8C3A-482100BD7CB4}"/>
              </a:ext>
            </a:extLst>
          </p:cNvPr>
          <p:cNvSpPr txBox="1"/>
          <p:nvPr/>
        </p:nvSpPr>
        <p:spPr>
          <a:xfrm>
            <a:off x="8103217" y="6539939"/>
            <a:ext cx="9236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00" dirty="0" err="1">
                <a:latin typeface="Myriad Pro" panose="020B0503030403020204" pitchFamily="34" charset="0"/>
              </a:rPr>
              <a:t>ptglab.com</a:t>
            </a:r>
            <a:endParaRPr lang="en-US" sz="1200" dirty="0">
              <a:latin typeface="Myriad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44877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19B93-E558-7A4B-AE4A-B2748A69E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manifolds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2A59A20-423A-214A-B34D-0F70A9A2C8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682" y="1690692"/>
            <a:ext cx="1397000" cy="2120900"/>
          </a:xfrm>
          <a:prstGeom prst="rect">
            <a:avLst/>
          </a:prstGeom>
        </p:spPr>
      </p:pic>
      <p:pic>
        <p:nvPicPr>
          <p:cNvPr id="10244" name="Picture 4">
            <a:extLst>
              <a:ext uri="{FF2B5EF4-FFF2-40B4-BE49-F238E27FC236}">
                <a16:creationId xmlns:a16="http://schemas.microsoft.com/office/drawing/2014/main" id="{33E4A40E-C84E-6F4C-8A8B-742BB83EA5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65703" y="1850189"/>
            <a:ext cx="1582709" cy="1662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>
            <a:extLst>
              <a:ext uri="{FF2B5EF4-FFF2-40B4-BE49-F238E27FC236}">
                <a16:creationId xmlns:a16="http://schemas.microsoft.com/office/drawing/2014/main" id="{798AB530-753A-B042-BDD4-01A639AA87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0391" y="4079595"/>
            <a:ext cx="1797582" cy="1735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 descr="MobiusStrip">
            <a:extLst>
              <a:ext uri="{FF2B5EF4-FFF2-40B4-BE49-F238E27FC236}">
                <a16:creationId xmlns:a16="http://schemas.microsoft.com/office/drawing/2014/main" id="{9ED1D10F-9CF7-2640-BF2C-E5A35B351B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86253" y="3998912"/>
            <a:ext cx="2240365" cy="1662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AB39D11-585D-A44B-9E43-EA3B5399C0DC}"/>
              </a:ext>
            </a:extLst>
          </p:cNvPr>
          <p:cNvSpPr txBox="1"/>
          <p:nvPr/>
        </p:nvSpPr>
        <p:spPr>
          <a:xfrm>
            <a:off x="56518" y="6539939"/>
            <a:ext cx="7328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00" dirty="0">
                <a:latin typeface="Myriad Pro" panose="020B0503030403020204" pitchFamily="34" charset="0"/>
              </a:rPr>
              <a:t>Wolfram</a:t>
            </a: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9098395D-AAE2-0248-8B05-2DD1126CFD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54639" y="2326520"/>
            <a:ext cx="3801102" cy="2996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0284EF2-7748-5F48-A034-65254149E433}"/>
              </a:ext>
            </a:extLst>
          </p:cNvPr>
          <p:cNvSpPr txBox="1"/>
          <p:nvPr/>
        </p:nvSpPr>
        <p:spPr>
          <a:xfrm>
            <a:off x="5379090" y="1864855"/>
            <a:ext cx="33522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latin typeface="Myriad Pro" panose="020B0503030403020204" pitchFamily="34" charset="0"/>
              </a:rPr>
              <a:t>Waddington’s landscape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9DAB2D7-0EB7-5B41-8C3A-482100BD7CB4}"/>
              </a:ext>
            </a:extLst>
          </p:cNvPr>
          <p:cNvSpPr txBox="1"/>
          <p:nvPr/>
        </p:nvSpPr>
        <p:spPr>
          <a:xfrm>
            <a:off x="8103217" y="6539939"/>
            <a:ext cx="9236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00" dirty="0" err="1">
                <a:latin typeface="Myriad Pro" panose="020B0503030403020204" pitchFamily="34" charset="0"/>
              </a:rPr>
              <a:t>ptglab.com</a:t>
            </a:r>
            <a:endParaRPr lang="en-US" sz="1200" dirty="0">
              <a:latin typeface="Myriad Pro" panose="020B0503030403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BEBC0E-938C-D543-A51E-6B86898E1D87}"/>
              </a:ext>
            </a:extLst>
          </p:cNvPr>
          <p:cNvSpPr txBox="1"/>
          <p:nvPr/>
        </p:nvSpPr>
        <p:spPr>
          <a:xfrm>
            <a:off x="5154639" y="5497172"/>
            <a:ext cx="38011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latin typeface="Myriad Pro" panose="020B0503030403020204" pitchFamily="34" charset="0"/>
              </a:rPr>
              <a:t>Smooth transitions between states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latin typeface="Myriad Pro" panose="020B0503030403020204" pitchFamily="34" charset="0"/>
              </a:rPr>
              <a:t>Small changes in gene expression are linear</a:t>
            </a:r>
          </a:p>
        </p:txBody>
      </p:sp>
    </p:spTree>
    <p:extLst>
      <p:ext uri="{BB962C8B-B14F-4D97-AF65-F5344CB8AC3E}">
        <p14:creationId xmlns:p14="http://schemas.microsoft.com/office/powerpoint/2010/main" val="19554143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3877" y="365129"/>
            <a:ext cx="8456246" cy="1325563"/>
          </a:xfrm>
        </p:spPr>
        <p:txBody>
          <a:bodyPr>
            <a:noAutofit/>
          </a:bodyPr>
          <a:lstStyle/>
          <a:p>
            <a:pPr algn="ctr"/>
            <a:r>
              <a:rPr lang="en-US" sz="3800" dirty="0"/>
              <a:t>Kernel functions measure “similarity” or “affinity” on a graph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102919"/>
            <a:ext cx="9144000" cy="4389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3811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Affinity is the inverse of distance + locality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00200"/>
            <a:ext cx="9144000" cy="36429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D4848F0-1C15-BE4B-89E2-4B08831A6D6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4275" y="5486399"/>
            <a:ext cx="1086111" cy="1371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C85B5D4-68CE-FD40-9C0C-C2721AEFD80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75887" y="214414"/>
            <a:ext cx="1503989" cy="143072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58821AB-45CE-C54E-B6C1-9CA82CC453F9}"/>
                  </a:ext>
                </a:extLst>
              </p:cNvPr>
              <p:cNvSpPr txBox="1"/>
              <p:nvPr/>
            </p:nvSpPr>
            <p:spPr>
              <a:xfrm>
                <a:off x="910493" y="5750353"/>
                <a:ext cx="5512856" cy="8436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𝐴𝑓𝑓𝑖𝑛𝑖𝑡</m:t>
                      </m:r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𝑗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𝑗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𝑒𝑥𝑝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𝑑𝑖𝑠𝑡</m:t>
                              </m:r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, </m:t>
                                      </m:r>
                                      <m:sSub>
                                        <m:sSub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l-GR" sz="24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oMath>
                  </m:oMathPara>
                </a14:m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58821AB-45CE-C54E-B6C1-9CA82CC453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493" y="5750353"/>
                <a:ext cx="5512856" cy="843693"/>
              </a:xfrm>
              <a:prstGeom prst="rect">
                <a:avLst/>
              </a:prstGeom>
              <a:blipFill>
                <a:blip r:embed="rId6"/>
                <a:stretch>
                  <a:fillRect l="-1613" b="-119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819247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49" y="365129"/>
            <a:ext cx="8351227" cy="1325563"/>
          </a:xfrm>
        </p:spPr>
        <p:txBody>
          <a:bodyPr/>
          <a:lstStyle/>
          <a:p>
            <a:r>
              <a:rPr lang="en-US" dirty="0"/>
              <a:t>Distance to Affinity via Kernels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20889" y="6039556"/>
            <a:ext cx="5326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Affinities correlations in this hidden hypothetical space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9666" y="1516416"/>
            <a:ext cx="6039556" cy="435052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759222" y="2187222"/>
            <a:ext cx="14504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Real-valued</a:t>
            </a:r>
          </a:p>
          <a:p>
            <a:r>
              <a:rPr lang="en-US" dirty="0"/>
              <a:t>Non-negative</a:t>
            </a:r>
          </a:p>
          <a:p>
            <a:r>
              <a:rPr lang="en-US" dirty="0"/>
              <a:t>Symmetric</a:t>
            </a:r>
          </a:p>
        </p:txBody>
      </p:sp>
    </p:spTree>
    <p:extLst>
      <p:ext uri="{BB962C8B-B14F-4D97-AF65-F5344CB8AC3E}">
        <p14:creationId xmlns:p14="http://schemas.microsoft.com/office/powerpoint/2010/main" val="15694390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315115-6680-E24D-B2AB-EC1187D3C9E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6348F6-FABC-744C-8697-DF79949105B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slide.url=https://www.polleverywhere.com/multiple_choice_polls/zTr7Kdvryx4DGwa6xKRK1">
            <a:extLst>
              <a:ext uri="{FF2B5EF4-FFF2-40B4-BE49-F238E27FC236}">
                <a16:creationId xmlns:a16="http://schemas.microsoft.com/office/drawing/2014/main" id="{7D581B76-2E3D-4E41-B977-B1844A2530D9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" y="63500"/>
            <a:ext cx="9017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7026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9508" y="154113"/>
            <a:ext cx="8585688" cy="1325563"/>
          </a:xfrm>
        </p:spPr>
        <p:txBody>
          <a:bodyPr/>
          <a:lstStyle/>
          <a:p>
            <a:pPr algn="ctr"/>
            <a:r>
              <a:rPr lang="en-US" dirty="0"/>
              <a:t>Effect of Changing Kernel Width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8432" y="1479676"/>
            <a:ext cx="7760436" cy="451379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622E8E9-7D29-7547-B411-EA0E8E80F9FD}"/>
                  </a:ext>
                </a:extLst>
              </p:cNvPr>
              <p:cNvSpPr/>
              <p:nvPr/>
            </p:nvSpPr>
            <p:spPr>
              <a:xfrm>
                <a:off x="359508" y="6031812"/>
                <a:ext cx="2920928" cy="7250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𝑠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𝑗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𝑒𝑥𝑝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𝑑𝑖𝑠𝑡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, 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l-GR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622E8E9-7D29-7547-B411-EA0E8E80F9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508" y="6031812"/>
                <a:ext cx="2920928" cy="725070"/>
              </a:xfrm>
              <a:prstGeom prst="rect">
                <a:avLst/>
              </a:prstGeom>
              <a:blipFill>
                <a:blip r:embed="rId4"/>
                <a:stretch>
                  <a:fillRect b="-17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6953474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Kernel PCA 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628650" y="3807911"/>
            <a:ext cx="7886700" cy="2544415"/>
          </a:xfrm>
          <a:prstGeom prst="rect">
            <a:avLst/>
          </a:prstGeom>
        </p:spPr>
        <p:txBody>
          <a:bodyPr/>
          <a:lstStyle>
            <a:lvl1pPr marL="342900" indent="-342900" algn="l" defTabSz="385763" rtl="0" eaLnBrk="1" latinLnBrk="0" hangingPunct="1">
              <a:lnSpc>
                <a:spcPct val="90000"/>
              </a:lnSpc>
              <a:spcBef>
                <a:spcPts val="422"/>
              </a:spcBef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535781" indent="-342900" algn="l" defTabSz="385763" rtl="0" eaLnBrk="1" latinLnBrk="0" hangingPunct="1">
              <a:lnSpc>
                <a:spcPct val="90000"/>
              </a:lnSpc>
              <a:spcBef>
                <a:spcPts val="211"/>
              </a:spcBef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671513" indent="-285750" algn="l" defTabSz="385763" rtl="0" eaLnBrk="1" latinLnBrk="0" hangingPunct="1">
              <a:lnSpc>
                <a:spcPct val="90000"/>
              </a:lnSpc>
              <a:spcBef>
                <a:spcPts val="211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64394" indent="-285750" algn="l" defTabSz="385763" rtl="0" eaLnBrk="1" latinLnBrk="0" hangingPunct="1">
              <a:lnSpc>
                <a:spcPct val="90000"/>
              </a:lnSpc>
              <a:spcBef>
                <a:spcPts val="211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57275" indent="-285750" algn="l" defTabSz="385763" rtl="0" eaLnBrk="1" latinLnBrk="0" hangingPunct="1">
              <a:lnSpc>
                <a:spcPct val="90000"/>
              </a:lnSpc>
              <a:spcBef>
                <a:spcPts val="211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1060847" indent="-96441" algn="l" defTabSz="385763" rtl="0" eaLnBrk="1" latinLnBrk="0" hangingPunct="1">
              <a:lnSpc>
                <a:spcPct val="90000"/>
              </a:lnSpc>
              <a:spcBef>
                <a:spcPts val="211"/>
              </a:spcBef>
              <a:buFont typeface="Arial" panose="020B0604020202020204" pitchFamily="34" charset="0"/>
              <a:buChar char="•"/>
              <a:defRPr sz="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53729" indent="-96441" algn="l" defTabSz="385763" rtl="0" eaLnBrk="1" latinLnBrk="0" hangingPunct="1">
              <a:lnSpc>
                <a:spcPct val="90000"/>
              </a:lnSpc>
              <a:spcBef>
                <a:spcPts val="211"/>
              </a:spcBef>
              <a:buFont typeface="Arial" panose="020B0604020202020204" pitchFamily="34" charset="0"/>
              <a:buChar char="•"/>
              <a:defRPr sz="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446610" indent="-96441" algn="l" defTabSz="385763" rtl="0" eaLnBrk="1" latinLnBrk="0" hangingPunct="1">
              <a:lnSpc>
                <a:spcPct val="90000"/>
              </a:lnSpc>
              <a:spcBef>
                <a:spcPts val="211"/>
              </a:spcBef>
              <a:buFont typeface="Arial" panose="020B0604020202020204" pitchFamily="34" charset="0"/>
              <a:buChar char="•"/>
              <a:defRPr sz="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39491" indent="-96441" algn="l" defTabSz="385763" rtl="0" eaLnBrk="1" latinLnBrk="0" hangingPunct="1">
              <a:lnSpc>
                <a:spcPct val="90000"/>
              </a:lnSpc>
              <a:spcBef>
                <a:spcPts val="211"/>
              </a:spcBef>
              <a:buFont typeface="Arial" panose="020B0604020202020204" pitchFamily="34" charset="0"/>
              <a:buChar char="•"/>
              <a:defRPr sz="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Use eigenvectors of an </a:t>
            </a:r>
            <a:r>
              <a:rPr lang="en-US" b="1" dirty="0"/>
              <a:t>affinity matrix </a:t>
            </a:r>
            <a:r>
              <a:rPr lang="en-US" dirty="0"/>
              <a:t>instead of covariance matrix </a:t>
            </a:r>
          </a:p>
          <a:p>
            <a:r>
              <a:rPr lang="en-US" dirty="0"/>
              <a:t>The family of methods called kernel PCA: </a:t>
            </a:r>
          </a:p>
          <a:p>
            <a:r>
              <a:rPr lang="en-US" dirty="0"/>
              <a:t>Specific variants include:</a:t>
            </a:r>
          </a:p>
          <a:p>
            <a:pPr lvl="1"/>
            <a:r>
              <a:rPr lang="en-US" dirty="0"/>
              <a:t>Laplacian </a:t>
            </a:r>
            <a:r>
              <a:rPr lang="en-US" dirty="0" err="1"/>
              <a:t>Eigenmaps</a:t>
            </a:r>
            <a:endParaRPr lang="en-US" dirty="0"/>
          </a:p>
          <a:p>
            <a:pPr lvl="1"/>
            <a:r>
              <a:rPr lang="en-US" dirty="0"/>
              <a:t>Diffusion Maps 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311" y="1821043"/>
            <a:ext cx="5562600" cy="1371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2911" y="1747703"/>
            <a:ext cx="2044700" cy="16256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26510" y="3035150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830882" y="3003971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distances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771353" y="3017540"/>
            <a:ext cx="1167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Affiniities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085842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231" y="365130"/>
            <a:ext cx="8658301" cy="672288"/>
          </a:xfrm>
        </p:spPr>
        <p:txBody>
          <a:bodyPr>
            <a:normAutofit/>
          </a:bodyPr>
          <a:lstStyle/>
          <a:p>
            <a:r>
              <a:rPr lang="en-US" sz="3600" dirty="0"/>
              <a:t>Our Data is a High-dimensional Matrix</a:t>
            </a:r>
          </a:p>
        </p:txBody>
      </p:sp>
      <p:sp>
        <p:nvSpPr>
          <p:cNvPr id="4" name="Left Bracket 3"/>
          <p:cNvSpPr/>
          <p:nvPr/>
        </p:nvSpPr>
        <p:spPr>
          <a:xfrm>
            <a:off x="1817394" y="2097531"/>
            <a:ext cx="570831" cy="4137987"/>
          </a:xfrm>
          <a:prstGeom prst="leftBracket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Bracket 4"/>
          <p:cNvSpPr/>
          <p:nvPr/>
        </p:nvSpPr>
        <p:spPr>
          <a:xfrm>
            <a:off x="6907056" y="2097531"/>
            <a:ext cx="413852" cy="4137987"/>
          </a:xfrm>
          <a:prstGeom prst="rightBracket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154887" y="2511330"/>
            <a:ext cx="539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d11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873401" y="2492503"/>
            <a:ext cx="539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d12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154887" y="3076464"/>
            <a:ext cx="539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d21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873401" y="3056102"/>
            <a:ext cx="539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d22</a:t>
            </a:r>
          </a:p>
        </p:txBody>
      </p:sp>
      <p:sp>
        <p:nvSpPr>
          <p:cNvPr id="10" name="Oval 9"/>
          <p:cNvSpPr/>
          <p:nvPr/>
        </p:nvSpPr>
        <p:spPr>
          <a:xfrm>
            <a:off x="3910193" y="2639750"/>
            <a:ext cx="85624" cy="7134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4647695" y="2639750"/>
            <a:ext cx="85624" cy="7134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5442279" y="2620923"/>
            <a:ext cx="85624" cy="7134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5051855" y="4842321"/>
            <a:ext cx="85624" cy="7134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2340408" y="3924552"/>
            <a:ext cx="85624" cy="7134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3905612" y="3910286"/>
            <a:ext cx="85624" cy="7134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2340408" y="4490753"/>
            <a:ext cx="85624" cy="7134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2297596" y="5171103"/>
            <a:ext cx="85624" cy="7134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4562071" y="4429717"/>
            <a:ext cx="85624" cy="7134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242603" y="2525598"/>
            <a:ext cx="645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Cell1 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102810" y="1728199"/>
            <a:ext cx="6331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gene1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761852" y="1725300"/>
            <a:ext cx="6335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gene2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593615" y="1723811"/>
            <a:ext cx="6335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gene3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60231" y="3056102"/>
            <a:ext cx="645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Cell2 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71784" y="1719331"/>
            <a:ext cx="139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observations</a:t>
            </a:r>
          </a:p>
        </p:txBody>
      </p:sp>
      <p:cxnSp>
        <p:nvCxnSpPr>
          <p:cNvPr id="26" name="Straight Connector 25"/>
          <p:cNvCxnSpPr/>
          <p:nvPr/>
        </p:nvCxnSpPr>
        <p:spPr>
          <a:xfrm flipH="1" flipV="1">
            <a:off x="599373" y="1198589"/>
            <a:ext cx="1218021" cy="89894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1365326" y="1302418"/>
            <a:ext cx="1022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variables</a:t>
            </a:r>
          </a:p>
        </p:txBody>
      </p:sp>
    </p:spTree>
    <p:extLst>
      <p:ext uri="{BB962C8B-B14F-4D97-AF65-F5344CB8AC3E}">
        <p14:creationId xmlns:p14="http://schemas.microsoft.com/office/powerpoint/2010/main" val="1099631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4"/>
          <p:cNvSpPr txBox="1">
            <a:spLocks noGrp="1"/>
          </p:cNvSpPr>
          <p:nvPr>
            <p:ph type="title"/>
          </p:nvPr>
        </p:nvSpPr>
        <p:spPr>
          <a:xfrm>
            <a:off x="311700" y="657701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r>
              <a:rPr lang="en" dirty="0"/>
              <a:t>Diffusion Maps</a:t>
            </a:r>
            <a:endParaRPr dirty="0"/>
          </a:p>
        </p:txBody>
      </p:sp>
      <p:pic>
        <p:nvPicPr>
          <p:cNvPr id="195" name="Google Shape;195;p24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41650" y="2081151"/>
            <a:ext cx="5498848" cy="3676649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4"/>
          <p:cNvSpPr/>
          <p:nvPr/>
        </p:nvSpPr>
        <p:spPr>
          <a:xfrm>
            <a:off x="1990775" y="2071675"/>
            <a:ext cx="823800" cy="324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97" name="Google Shape;197;p24"/>
          <p:cNvSpPr/>
          <p:nvPr/>
        </p:nvSpPr>
        <p:spPr>
          <a:xfrm>
            <a:off x="5796000" y="4062400"/>
            <a:ext cx="1285800" cy="324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98" name="Google Shape;198;p24"/>
          <p:cNvSpPr/>
          <p:nvPr/>
        </p:nvSpPr>
        <p:spPr>
          <a:xfrm>
            <a:off x="7081800" y="4781550"/>
            <a:ext cx="158700" cy="324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99" name="Google Shape;199;p24"/>
          <p:cNvSpPr txBox="1"/>
          <p:nvPr/>
        </p:nvSpPr>
        <p:spPr>
          <a:xfrm>
            <a:off x="1585963" y="1976425"/>
            <a:ext cx="1663200" cy="1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" sz="1100"/>
              <a:t>Data in high</a:t>
            </a:r>
            <a:endParaRPr sz="1100"/>
          </a:p>
          <a:p>
            <a:pPr algn="ctr"/>
            <a:r>
              <a:rPr lang="en" sz="1100"/>
              <a:t>dimensions</a:t>
            </a:r>
            <a:endParaRPr sz="1100"/>
          </a:p>
        </p:txBody>
      </p:sp>
      <p:sp>
        <p:nvSpPr>
          <p:cNvPr id="200" name="Google Shape;200;p24"/>
          <p:cNvSpPr txBox="1"/>
          <p:nvPr/>
        </p:nvSpPr>
        <p:spPr>
          <a:xfrm>
            <a:off x="5300825" y="3814750"/>
            <a:ext cx="2257200" cy="5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" sz="1100"/>
              <a:t>Eigendecomposition gives principal axes of manifold structure</a:t>
            </a:r>
            <a:endParaRPr sz="1100"/>
          </a:p>
        </p:txBody>
      </p:sp>
    </p:spTree>
    <p:extLst>
      <p:ext uri="{BB962C8B-B14F-4D97-AF65-F5344CB8AC3E}">
        <p14:creationId xmlns:p14="http://schemas.microsoft.com/office/powerpoint/2010/main" val="18551255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Distance Matrix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7365" y="2352400"/>
            <a:ext cx="3626444" cy="329242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3083" y="3085007"/>
            <a:ext cx="2654300" cy="22225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73083" y="5969285"/>
            <a:ext cx="2112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Entries are distances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3477802" y="5872111"/>
                <a:ext cx="2339871" cy="5636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𝐷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||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</m:e>
                      </m:rad>
                      <m:r>
                        <a:rPr lang="en-US" b="0" i="1" smtClean="0">
                          <a:latin typeface="Cambria Math" charset="0"/>
                        </a:rPr>
                        <m:t>||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7802" y="5872111"/>
                <a:ext cx="2339871" cy="56368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9225567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8466"/>
            <a:ext cx="8229600" cy="1143000"/>
          </a:xfrm>
        </p:spPr>
        <p:txBody>
          <a:bodyPr/>
          <a:lstStyle/>
          <a:p>
            <a:r>
              <a:rPr lang="en-US" dirty="0"/>
              <a:t>Affinity Matrix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5200" y="1800651"/>
            <a:ext cx="3911600" cy="33782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373639" y="4833597"/>
            <a:ext cx="1824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(Gaussian Kernel)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673678" y="4924851"/>
            <a:ext cx="2258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Graph Representation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800651"/>
            <a:ext cx="3352800" cy="31242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145780" y="5640512"/>
            <a:ext cx="2051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Entries </a:t>
            </a:r>
            <a:r>
              <a:rPr lang="en-US"/>
              <a:t>are affinities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3722599" y="5732845"/>
                <a:ext cx="2636812" cy="4505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𝐴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</a:rPr>
                      <m:t>exp</m:t>
                    </m:r>
                    <m:r>
                      <a:rPr lang="en-US" b="0" i="1" smtClean="0">
                        <a:latin typeface="Cambria Math" charset="0"/>
                      </a:rPr>
                      <m:t>⁡(− </m:t>
                    </m:r>
                    <m:f>
                      <m:fPr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𝐷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latin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i="1">
                                <a:latin typeface="Cambria Math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𝜎</m:t>
                        </m:r>
                      </m:den>
                    </m:f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2599" y="5732845"/>
                <a:ext cx="2636812" cy="450573"/>
              </a:xfrm>
              <a:prstGeom prst="rect">
                <a:avLst/>
              </a:prstGeom>
              <a:blipFill rotWithShape="0">
                <a:blip r:embed="rId5"/>
                <a:stretch>
                  <a:fillRect l="-231" r="-4630" b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5574561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Powered Markov Matrix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889" y="2563703"/>
            <a:ext cx="3308880" cy="316867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21099" y="2181536"/>
            <a:ext cx="2467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Powered Markov Matrix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5650" y="2411304"/>
            <a:ext cx="4127500" cy="31623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221099" y="5760496"/>
            <a:ext cx="3621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Entries are row normalized affinities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5095253" y="5760496"/>
                <a:ext cx="2630913" cy="6297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M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charset="0"/>
                          </a:rPr>
                          <m:t>𝐴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latin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  <m:r>
                          <m:rPr>
                            <m:nor/>
                          </m:rPr>
                          <a:rPr lang="en-US" dirty="0"/>
                          <m:t> </m:t>
                        </m:r>
                      </m:num>
                      <m:den>
                        <m:nary>
                          <m:naryPr>
                            <m:chr m:val="∑"/>
                            <m:supHide m:val="on"/>
                            <m:ctrlPr>
                              <a:rPr lang="mr-IN" i="1" dirty="0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b="0" i="1" dirty="0" smtClean="0">
                                <a:latin typeface="Cambria Math" charset="0"/>
                              </a:rPr>
                              <m:t>𝑗</m:t>
                            </m:r>
                          </m:sub>
                          <m:sup/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𝐴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  <m:r>
                              <m:rPr>
                                <m:nor/>
                              </m:rPr>
                              <a:rPr lang="en-US" dirty="0"/>
                              <m:t> </m:t>
                            </m:r>
                          </m:e>
                        </m:nary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5253" y="5760496"/>
                <a:ext cx="2630913" cy="629724"/>
              </a:xfrm>
              <a:prstGeom prst="rect">
                <a:avLst/>
              </a:prstGeom>
              <a:blipFill rotWithShape="0">
                <a:blip r:embed="rId5"/>
                <a:stretch>
                  <a:fillRect l="-20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448080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E5335CB-D28E-7643-A654-27E457DB2F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/>
        </p:blipFill>
        <p:spPr>
          <a:xfrm>
            <a:off x="-37386" y="2411981"/>
            <a:ext cx="4351338" cy="4351338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365FD7B-8111-5647-910E-68A432A51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203" y="474787"/>
            <a:ext cx="8303594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Powering or “walks” on data graphs reveal dominant data manifold directions 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AD594DE-CE9C-9342-8404-989636DD0CDF}"/>
              </a:ext>
            </a:extLst>
          </p:cNvPr>
          <p:cNvCxnSpPr>
            <a:cxnSpLocks/>
          </p:cNvCxnSpPr>
          <p:nvPr/>
        </p:nvCxnSpPr>
        <p:spPr>
          <a:xfrm>
            <a:off x="5636029" y="2754938"/>
            <a:ext cx="0" cy="2781338"/>
          </a:xfrm>
          <a:prstGeom prst="line">
            <a:avLst/>
          </a:prstGeom>
          <a:ln w="19050"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D627E5D7-2312-4E4B-8CE3-365AECEE978E}"/>
              </a:ext>
            </a:extLst>
          </p:cNvPr>
          <p:cNvSpPr/>
          <p:nvPr/>
        </p:nvSpPr>
        <p:spPr>
          <a:xfrm>
            <a:off x="2200276" y="3588903"/>
            <a:ext cx="98156" cy="98156"/>
          </a:xfrm>
          <a:prstGeom prst="ellipse">
            <a:avLst/>
          </a:prstGeom>
          <a:gradFill>
            <a:gsLst>
              <a:gs pos="0">
                <a:schemeClr val="accent6">
                  <a:lumMod val="20000"/>
                  <a:lumOff val="80000"/>
                </a:schemeClr>
              </a:gs>
              <a:gs pos="50000">
                <a:schemeClr val="accent6">
                  <a:satMod val="110000"/>
                  <a:lumMod val="100000"/>
                  <a:shade val="100000"/>
                </a:schemeClr>
              </a:gs>
              <a:gs pos="100000">
                <a:schemeClr val="accent6">
                  <a:lumMod val="99000"/>
                  <a:satMod val="120000"/>
                  <a:shade val="78000"/>
                </a:schemeClr>
              </a:gs>
            </a:gsLst>
          </a:gradFill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45AD6E91-ACE4-5745-98EE-1B8D542ED973}"/>
                  </a:ext>
                </a:extLst>
              </p:cNvPr>
              <p:cNvSpPr/>
              <p:nvPr/>
            </p:nvSpPr>
            <p:spPr>
              <a:xfrm>
                <a:off x="5006790" y="3058054"/>
                <a:ext cx="59176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45AD6E91-ACE4-5745-98EE-1B8D542ED9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6790" y="3058054"/>
                <a:ext cx="591765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" name="Graphic 24">
            <a:extLst>
              <a:ext uri="{FF2B5EF4-FFF2-40B4-BE49-F238E27FC236}">
                <a16:creationId xmlns:a16="http://schemas.microsoft.com/office/drawing/2014/main" id="{CB6FBC1A-1612-AC49-9F36-C3282D0499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71621" y="3380377"/>
            <a:ext cx="3043729" cy="132556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D4223A8-88E9-E449-9BF0-E5A4197CF3E2}"/>
              </a:ext>
            </a:extLst>
          </p:cNvPr>
          <p:cNvSpPr txBox="1"/>
          <p:nvPr/>
        </p:nvSpPr>
        <p:spPr>
          <a:xfrm>
            <a:off x="4979988" y="2534988"/>
            <a:ext cx="40014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latin typeface="Myriad Pro" panose="020B0503030403020204" pitchFamily="34" charset="0"/>
              </a:rPr>
              <a:t>Shortest path between points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E0059350-1ACF-CA45-AECA-C4B59FAFE4AA}"/>
                  </a:ext>
                </a:extLst>
              </p:cNvPr>
              <p:cNvSpPr/>
              <p:nvPr/>
            </p:nvSpPr>
            <p:spPr>
              <a:xfrm>
                <a:off x="1706667" y="3176315"/>
                <a:ext cx="5917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E0059350-1ACF-CA45-AECA-C4B59FAFE4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6667" y="3176315"/>
                <a:ext cx="591765" cy="461665"/>
              </a:xfrm>
              <a:prstGeom prst="rect">
                <a:avLst/>
              </a:prstGeom>
              <a:blipFill>
                <a:blip r:embed="rId7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F3862DD3-010C-9440-B306-4542ED04F308}"/>
                  </a:ext>
                </a:extLst>
              </p:cNvPr>
              <p:cNvSpPr/>
              <p:nvPr/>
            </p:nvSpPr>
            <p:spPr>
              <a:xfrm>
                <a:off x="7546157" y="4570222"/>
                <a:ext cx="58695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F3862DD3-010C-9440-B306-4542ED04F3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6157" y="4570222"/>
                <a:ext cx="586956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Oval 14">
            <a:extLst>
              <a:ext uri="{FF2B5EF4-FFF2-40B4-BE49-F238E27FC236}">
                <a16:creationId xmlns:a16="http://schemas.microsoft.com/office/drawing/2014/main" id="{532E8C47-A3C2-D448-A970-A4617FACA541}"/>
              </a:ext>
            </a:extLst>
          </p:cNvPr>
          <p:cNvSpPr/>
          <p:nvPr/>
        </p:nvSpPr>
        <p:spPr>
          <a:xfrm>
            <a:off x="1941482" y="4093490"/>
            <a:ext cx="98156" cy="98156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8725889D-5B05-2542-8C44-9C623EA8D4C8}"/>
                  </a:ext>
                </a:extLst>
              </p:cNvPr>
              <p:cNvSpPr/>
              <p:nvPr/>
            </p:nvSpPr>
            <p:spPr>
              <a:xfrm>
                <a:off x="1814999" y="4125985"/>
                <a:ext cx="586956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8725889D-5B05-2542-8C44-9C623EA8D4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4999" y="4125985"/>
                <a:ext cx="586956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4453769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5FD7B-8111-5647-910E-68A432A51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203" y="474787"/>
            <a:ext cx="8303594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Paths or “walks” on graphs reveal dominant data manifold directions 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AD594DE-CE9C-9342-8404-989636DD0CDF}"/>
              </a:ext>
            </a:extLst>
          </p:cNvPr>
          <p:cNvCxnSpPr>
            <a:cxnSpLocks/>
          </p:cNvCxnSpPr>
          <p:nvPr/>
        </p:nvCxnSpPr>
        <p:spPr>
          <a:xfrm>
            <a:off x="5636029" y="2754938"/>
            <a:ext cx="0" cy="2781338"/>
          </a:xfrm>
          <a:prstGeom prst="line">
            <a:avLst/>
          </a:prstGeom>
          <a:ln w="19050"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CF2387DF-B8E6-734B-8706-9D92A484E8D8}"/>
              </a:ext>
            </a:extLst>
          </p:cNvPr>
          <p:cNvGrpSpPr/>
          <p:nvPr/>
        </p:nvGrpSpPr>
        <p:grpSpPr>
          <a:xfrm>
            <a:off x="1306854" y="2274701"/>
            <a:ext cx="6253595" cy="3441821"/>
            <a:chOff x="1282871" y="2677148"/>
            <a:chExt cx="3447723" cy="189753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45AD6E91-ACE4-5745-98EE-1B8D542ED973}"/>
                    </a:ext>
                  </a:extLst>
                </p:cNvPr>
                <p:cNvSpPr/>
                <p:nvPr/>
              </p:nvSpPr>
              <p:spPr>
                <a:xfrm>
                  <a:off x="1282871" y="2677148"/>
                  <a:ext cx="591765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45AD6E91-ACE4-5745-98EE-1B8D542ED97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82871" y="2677148"/>
                  <a:ext cx="591765" cy="46166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25" name="Graphic 24">
              <a:extLst>
                <a:ext uri="{FF2B5EF4-FFF2-40B4-BE49-F238E27FC236}">
                  <a16:creationId xmlns:a16="http://schemas.microsoft.com/office/drawing/2014/main" id="{CB6FBC1A-1612-AC49-9F36-C3282D0499C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1687177" y="2923177"/>
              <a:ext cx="3043417" cy="1325563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F3862DD3-010C-9440-B306-4542ED04F308}"/>
                    </a:ext>
                  </a:extLst>
                </p:cNvPr>
                <p:cNvSpPr/>
                <p:nvPr/>
              </p:nvSpPr>
              <p:spPr>
                <a:xfrm>
                  <a:off x="3761557" y="4113022"/>
                  <a:ext cx="586956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F3862DD3-010C-9440-B306-4542ED04F30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61557" y="4113022"/>
                  <a:ext cx="586956" cy="46166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36" name="Picture 35" descr="A close up of a logo&#10;&#10;Description automatically generated">
            <a:extLst>
              <a:ext uri="{FF2B5EF4-FFF2-40B4-BE49-F238E27FC236}">
                <a16:creationId xmlns:a16="http://schemas.microsoft.com/office/drawing/2014/main" id="{892C6A16-29AD-164F-98FF-DA2D137322B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21985"/>
          <a:stretch/>
        </p:blipFill>
        <p:spPr>
          <a:xfrm>
            <a:off x="2380217" y="2085706"/>
            <a:ext cx="778936" cy="607687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50B2B1F7-A535-BA48-815C-8621539CC465}"/>
              </a:ext>
            </a:extLst>
          </p:cNvPr>
          <p:cNvSpPr txBox="1"/>
          <p:nvPr/>
        </p:nvSpPr>
        <p:spPr>
          <a:xfrm>
            <a:off x="2577837" y="2927419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P=1</a:t>
            </a:r>
          </a:p>
        </p:txBody>
      </p:sp>
    </p:spTree>
    <p:extLst>
      <p:ext uri="{BB962C8B-B14F-4D97-AF65-F5344CB8AC3E}">
        <p14:creationId xmlns:p14="http://schemas.microsoft.com/office/powerpoint/2010/main" val="216596304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5FD7B-8111-5647-910E-68A432A51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203" y="474787"/>
            <a:ext cx="8303594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Paths or “walks” on graphs reveal dominant data manifold directions 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AD594DE-CE9C-9342-8404-989636DD0CDF}"/>
              </a:ext>
            </a:extLst>
          </p:cNvPr>
          <p:cNvCxnSpPr>
            <a:cxnSpLocks/>
          </p:cNvCxnSpPr>
          <p:nvPr/>
        </p:nvCxnSpPr>
        <p:spPr>
          <a:xfrm>
            <a:off x="5636029" y="2754938"/>
            <a:ext cx="0" cy="2781338"/>
          </a:xfrm>
          <a:prstGeom prst="line">
            <a:avLst/>
          </a:prstGeom>
          <a:ln w="19050"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CF2387DF-B8E6-734B-8706-9D92A484E8D8}"/>
              </a:ext>
            </a:extLst>
          </p:cNvPr>
          <p:cNvGrpSpPr/>
          <p:nvPr/>
        </p:nvGrpSpPr>
        <p:grpSpPr>
          <a:xfrm>
            <a:off x="1306854" y="2274701"/>
            <a:ext cx="6253595" cy="3441821"/>
            <a:chOff x="1282871" y="2677148"/>
            <a:chExt cx="3447723" cy="189753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45AD6E91-ACE4-5745-98EE-1B8D542ED973}"/>
                    </a:ext>
                  </a:extLst>
                </p:cNvPr>
                <p:cNvSpPr/>
                <p:nvPr/>
              </p:nvSpPr>
              <p:spPr>
                <a:xfrm>
                  <a:off x="1282871" y="2677148"/>
                  <a:ext cx="591765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45AD6E91-ACE4-5745-98EE-1B8D542ED97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82871" y="2677148"/>
                  <a:ext cx="591765" cy="46166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25" name="Graphic 24">
              <a:extLst>
                <a:ext uri="{FF2B5EF4-FFF2-40B4-BE49-F238E27FC236}">
                  <a16:creationId xmlns:a16="http://schemas.microsoft.com/office/drawing/2014/main" id="{CB6FBC1A-1612-AC49-9F36-C3282D0499C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1687177" y="2923177"/>
              <a:ext cx="3043417" cy="1325562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F3862DD3-010C-9440-B306-4542ED04F308}"/>
                    </a:ext>
                  </a:extLst>
                </p:cNvPr>
                <p:cNvSpPr/>
                <p:nvPr/>
              </p:nvSpPr>
              <p:spPr>
                <a:xfrm>
                  <a:off x="3761557" y="4113022"/>
                  <a:ext cx="586956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F3862DD3-010C-9440-B306-4542ED04F30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61557" y="4113022"/>
                  <a:ext cx="586956" cy="46166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36" name="Picture 35" descr="A close up of a logo&#10;&#10;Description automatically generated">
            <a:extLst>
              <a:ext uri="{FF2B5EF4-FFF2-40B4-BE49-F238E27FC236}">
                <a16:creationId xmlns:a16="http://schemas.microsoft.com/office/drawing/2014/main" id="{892C6A16-29AD-164F-98FF-DA2D137322B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21985"/>
          <a:stretch/>
        </p:blipFill>
        <p:spPr>
          <a:xfrm>
            <a:off x="2872264" y="2821313"/>
            <a:ext cx="778936" cy="60768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0B2B1F7-A535-BA48-815C-8621539CC465}"/>
                  </a:ext>
                </a:extLst>
              </p:cNvPr>
              <p:cNvSpPr txBox="1"/>
              <p:nvPr/>
            </p:nvSpPr>
            <p:spPr>
              <a:xfrm>
                <a:off x="1799003" y="3199598"/>
                <a:ext cx="798616" cy="6109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0B2B1F7-A535-BA48-815C-8621539CC4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9003" y="3199598"/>
                <a:ext cx="798616" cy="610936"/>
              </a:xfrm>
              <a:prstGeom prst="rect">
                <a:avLst/>
              </a:prstGeom>
              <a:blipFill>
                <a:blip r:embed="rId7"/>
                <a:stretch>
                  <a:fillRect b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F4F2DD95-5FB1-7244-86F5-5CD4FCAC828C}"/>
              </a:ext>
            </a:extLst>
          </p:cNvPr>
          <p:cNvSpPr txBox="1"/>
          <p:nvPr/>
        </p:nvSpPr>
        <p:spPr>
          <a:xfrm>
            <a:off x="2973864" y="3938600"/>
            <a:ext cx="4443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.25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B695998-D095-DD41-A5AC-7A95A7ECD65E}"/>
              </a:ext>
            </a:extLst>
          </p:cNvPr>
          <p:cNvSpPr txBox="1"/>
          <p:nvPr/>
        </p:nvSpPr>
        <p:spPr>
          <a:xfrm>
            <a:off x="2284855" y="4066361"/>
            <a:ext cx="4443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.25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2D4B2FF-7B75-E246-B427-CACCC3B75AB9}"/>
              </a:ext>
            </a:extLst>
          </p:cNvPr>
          <p:cNvSpPr txBox="1"/>
          <p:nvPr/>
        </p:nvSpPr>
        <p:spPr>
          <a:xfrm>
            <a:off x="3407432" y="3584578"/>
            <a:ext cx="4443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.25</a:t>
            </a:r>
          </a:p>
        </p:txBody>
      </p:sp>
    </p:spTree>
    <p:extLst>
      <p:ext uri="{BB962C8B-B14F-4D97-AF65-F5344CB8AC3E}">
        <p14:creationId xmlns:p14="http://schemas.microsoft.com/office/powerpoint/2010/main" val="131108099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5FD7B-8111-5647-910E-68A432A51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203" y="474787"/>
            <a:ext cx="8303594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Paths or “walks” on graphs reveal dominant data manifold directions 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AD594DE-CE9C-9342-8404-989636DD0CDF}"/>
              </a:ext>
            </a:extLst>
          </p:cNvPr>
          <p:cNvCxnSpPr>
            <a:cxnSpLocks/>
          </p:cNvCxnSpPr>
          <p:nvPr/>
        </p:nvCxnSpPr>
        <p:spPr>
          <a:xfrm>
            <a:off x="5636029" y="2754938"/>
            <a:ext cx="0" cy="2781338"/>
          </a:xfrm>
          <a:prstGeom prst="line">
            <a:avLst/>
          </a:prstGeom>
          <a:ln w="19050"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CF2387DF-B8E6-734B-8706-9D92A484E8D8}"/>
              </a:ext>
            </a:extLst>
          </p:cNvPr>
          <p:cNvGrpSpPr/>
          <p:nvPr/>
        </p:nvGrpSpPr>
        <p:grpSpPr>
          <a:xfrm>
            <a:off x="1306854" y="2274701"/>
            <a:ext cx="6253595" cy="3441821"/>
            <a:chOff x="1282871" y="2677148"/>
            <a:chExt cx="3447723" cy="189753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45AD6E91-ACE4-5745-98EE-1B8D542ED973}"/>
                    </a:ext>
                  </a:extLst>
                </p:cNvPr>
                <p:cNvSpPr/>
                <p:nvPr/>
              </p:nvSpPr>
              <p:spPr>
                <a:xfrm>
                  <a:off x="1282871" y="2677148"/>
                  <a:ext cx="591765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45AD6E91-ACE4-5745-98EE-1B8D542ED97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82871" y="2677148"/>
                  <a:ext cx="591765" cy="46166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25" name="Graphic 24">
              <a:extLst>
                <a:ext uri="{FF2B5EF4-FFF2-40B4-BE49-F238E27FC236}">
                  <a16:creationId xmlns:a16="http://schemas.microsoft.com/office/drawing/2014/main" id="{CB6FBC1A-1612-AC49-9F36-C3282D0499C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1687178" y="2923177"/>
              <a:ext cx="3043416" cy="1325562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F3862DD3-010C-9440-B306-4542ED04F308}"/>
                    </a:ext>
                  </a:extLst>
                </p:cNvPr>
                <p:cNvSpPr/>
                <p:nvPr/>
              </p:nvSpPr>
              <p:spPr>
                <a:xfrm>
                  <a:off x="3761557" y="4113022"/>
                  <a:ext cx="586956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F3862DD3-010C-9440-B306-4542ED04F30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61557" y="4113022"/>
                  <a:ext cx="586956" cy="46166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36" name="Picture 35" descr="A close up of a logo&#10;&#10;Description automatically generated">
            <a:extLst>
              <a:ext uri="{FF2B5EF4-FFF2-40B4-BE49-F238E27FC236}">
                <a16:creationId xmlns:a16="http://schemas.microsoft.com/office/drawing/2014/main" id="{892C6A16-29AD-164F-98FF-DA2D137322B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21985"/>
          <a:stretch/>
        </p:blipFill>
        <p:spPr>
          <a:xfrm>
            <a:off x="5246561" y="2655947"/>
            <a:ext cx="778936" cy="60768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B695998-D095-DD41-A5AC-7A95A7ECD65E}"/>
              </a:ext>
            </a:extLst>
          </p:cNvPr>
          <p:cNvSpPr txBox="1"/>
          <p:nvPr/>
        </p:nvSpPr>
        <p:spPr>
          <a:xfrm>
            <a:off x="4417302" y="3559058"/>
            <a:ext cx="3401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.2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2EDD7BE-5B62-7A45-949D-F795859E41DC}"/>
              </a:ext>
            </a:extLst>
          </p:cNvPr>
          <p:cNvSpPr txBox="1"/>
          <p:nvPr/>
        </p:nvSpPr>
        <p:spPr>
          <a:xfrm>
            <a:off x="4906403" y="3864896"/>
            <a:ext cx="3401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.2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065D0E0-240B-2144-98FB-661C1CD6C206}"/>
              </a:ext>
            </a:extLst>
          </p:cNvPr>
          <p:cNvSpPr txBox="1"/>
          <p:nvPr/>
        </p:nvSpPr>
        <p:spPr>
          <a:xfrm>
            <a:off x="5465950" y="3753855"/>
            <a:ext cx="3401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.2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4E7ABEC-0992-1C47-8763-92C88AE047A4}"/>
              </a:ext>
            </a:extLst>
          </p:cNvPr>
          <p:cNvSpPr txBox="1"/>
          <p:nvPr/>
        </p:nvSpPr>
        <p:spPr>
          <a:xfrm>
            <a:off x="6029218" y="3112085"/>
            <a:ext cx="3401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.2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24DECB4-5219-CC47-938F-EC6A97DC9CA1}"/>
              </a:ext>
            </a:extLst>
          </p:cNvPr>
          <p:cNvSpPr txBox="1"/>
          <p:nvPr/>
        </p:nvSpPr>
        <p:spPr>
          <a:xfrm>
            <a:off x="5976187" y="3526342"/>
            <a:ext cx="3401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.2</a:t>
            </a:r>
          </a:p>
        </p:txBody>
      </p:sp>
    </p:spTree>
    <p:extLst>
      <p:ext uri="{BB962C8B-B14F-4D97-AF65-F5344CB8AC3E}">
        <p14:creationId xmlns:p14="http://schemas.microsoft.com/office/powerpoint/2010/main" val="341873902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5FD7B-8111-5647-910E-68A432A51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203" y="474787"/>
            <a:ext cx="8303594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Paths or “walks” on graphs reveal dominant data manifold directions 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AD594DE-CE9C-9342-8404-989636DD0CDF}"/>
              </a:ext>
            </a:extLst>
          </p:cNvPr>
          <p:cNvCxnSpPr>
            <a:cxnSpLocks/>
          </p:cNvCxnSpPr>
          <p:nvPr/>
        </p:nvCxnSpPr>
        <p:spPr>
          <a:xfrm>
            <a:off x="5636029" y="2754938"/>
            <a:ext cx="0" cy="2781338"/>
          </a:xfrm>
          <a:prstGeom prst="line">
            <a:avLst/>
          </a:prstGeom>
          <a:ln w="19050"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CF2387DF-B8E6-734B-8706-9D92A484E8D8}"/>
              </a:ext>
            </a:extLst>
          </p:cNvPr>
          <p:cNvGrpSpPr/>
          <p:nvPr/>
        </p:nvGrpSpPr>
        <p:grpSpPr>
          <a:xfrm>
            <a:off x="1306854" y="2274701"/>
            <a:ext cx="6253595" cy="3441821"/>
            <a:chOff x="1282871" y="2677148"/>
            <a:chExt cx="3447723" cy="189753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45AD6E91-ACE4-5745-98EE-1B8D542ED973}"/>
                    </a:ext>
                  </a:extLst>
                </p:cNvPr>
                <p:cNvSpPr/>
                <p:nvPr/>
              </p:nvSpPr>
              <p:spPr>
                <a:xfrm>
                  <a:off x="1282871" y="2677148"/>
                  <a:ext cx="591765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45AD6E91-ACE4-5745-98EE-1B8D542ED97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82871" y="2677148"/>
                  <a:ext cx="591765" cy="46166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25" name="Graphic 24">
              <a:extLst>
                <a:ext uri="{FF2B5EF4-FFF2-40B4-BE49-F238E27FC236}">
                  <a16:creationId xmlns:a16="http://schemas.microsoft.com/office/drawing/2014/main" id="{CB6FBC1A-1612-AC49-9F36-C3282D0499C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1687177" y="2923177"/>
              <a:ext cx="3043417" cy="1325562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F3862DD3-010C-9440-B306-4542ED04F308}"/>
                    </a:ext>
                  </a:extLst>
                </p:cNvPr>
                <p:cNvSpPr/>
                <p:nvPr/>
              </p:nvSpPr>
              <p:spPr>
                <a:xfrm>
                  <a:off x="3761557" y="4113022"/>
                  <a:ext cx="586956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F3862DD3-010C-9440-B306-4542ED04F30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61557" y="4113022"/>
                  <a:ext cx="586956" cy="46166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36" name="Picture 35" descr="A close up of a logo&#10;&#10;Description automatically generated">
            <a:extLst>
              <a:ext uri="{FF2B5EF4-FFF2-40B4-BE49-F238E27FC236}">
                <a16:creationId xmlns:a16="http://schemas.microsoft.com/office/drawing/2014/main" id="{892C6A16-29AD-164F-98FF-DA2D137322B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21985"/>
          <a:stretch/>
        </p:blipFill>
        <p:spPr>
          <a:xfrm>
            <a:off x="3964971" y="2703336"/>
            <a:ext cx="778936" cy="60768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4F2DD95-5FB1-7244-86F5-5CD4FCAC828C}"/>
              </a:ext>
            </a:extLst>
          </p:cNvPr>
          <p:cNvSpPr txBox="1"/>
          <p:nvPr/>
        </p:nvSpPr>
        <p:spPr>
          <a:xfrm>
            <a:off x="3851784" y="3909191"/>
            <a:ext cx="4443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.25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B695998-D095-DD41-A5AC-7A95A7ECD65E}"/>
              </a:ext>
            </a:extLst>
          </p:cNvPr>
          <p:cNvSpPr txBox="1"/>
          <p:nvPr/>
        </p:nvSpPr>
        <p:spPr>
          <a:xfrm>
            <a:off x="4417302" y="3559058"/>
            <a:ext cx="4443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.25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2D4B2FF-7B75-E246-B427-CACCC3B75AB9}"/>
              </a:ext>
            </a:extLst>
          </p:cNvPr>
          <p:cNvSpPr txBox="1"/>
          <p:nvPr/>
        </p:nvSpPr>
        <p:spPr>
          <a:xfrm>
            <a:off x="3183570" y="3259723"/>
            <a:ext cx="4443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.25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3963B22-B8D1-4140-A049-24AC822192A2}"/>
              </a:ext>
            </a:extLst>
          </p:cNvPr>
          <p:cNvSpPr txBox="1"/>
          <p:nvPr/>
        </p:nvSpPr>
        <p:spPr>
          <a:xfrm>
            <a:off x="3520619" y="3616824"/>
            <a:ext cx="4443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.25</a:t>
            </a:r>
          </a:p>
        </p:txBody>
      </p:sp>
    </p:spTree>
    <p:extLst>
      <p:ext uri="{BB962C8B-B14F-4D97-AF65-F5344CB8AC3E}">
        <p14:creationId xmlns:p14="http://schemas.microsoft.com/office/powerpoint/2010/main" val="130078465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5FD7B-8111-5647-910E-68A432A51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203" y="474787"/>
            <a:ext cx="8303594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Paths or “walks” on graphs reveal dominant data manifold directions 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AD594DE-CE9C-9342-8404-989636DD0CDF}"/>
              </a:ext>
            </a:extLst>
          </p:cNvPr>
          <p:cNvCxnSpPr>
            <a:cxnSpLocks/>
          </p:cNvCxnSpPr>
          <p:nvPr/>
        </p:nvCxnSpPr>
        <p:spPr>
          <a:xfrm>
            <a:off x="5636029" y="2754938"/>
            <a:ext cx="0" cy="2781338"/>
          </a:xfrm>
          <a:prstGeom prst="line">
            <a:avLst/>
          </a:prstGeom>
          <a:ln w="19050"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CF2387DF-B8E6-734B-8706-9D92A484E8D8}"/>
              </a:ext>
            </a:extLst>
          </p:cNvPr>
          <p:cNvGrpSpPr/>
          <p:nvPr/>
        </p:nvGrpSpPr>
        <p:grpSpPr>
          <a:xfrm>
            <a:off x="1306854" y="2274701"/>
            <a:ext cx="6253595" cy="3441821"/>
            <a:chOff x="1282871" y="2677148"/>
            <a:chExt cx="3447723" cy="189753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45AD6E91-ACE4-5745-98EE-1B8D542ED973}"/>
                    </a:ext>
                  </a:extLst>
                </p:cNvPr>
                <p:cNvSpPr/>
                <p:nvPr/>
              </p:nvSpPr>
              <p:spPr>
                <a:xfrm>
                  <a:off x="1282871" y="2677148"/>
                  <a:ext cx="591765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45AD6E91-ACE4-5745-98EE-1B8D542ED97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82871" y="2677148"/>
                  <a:ext cx="591765" cy="46166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25" name="Graphic 24">
              <a:extLst>
                <a:ext uri="{FF2B5EF4-FFF2-40B4-BE49-F238E27FC236}">
                  <a16:creationId xmlns:a16="http://schemas.microsoft.com/office/drawing/2014/main" id="{CB6FBC1A-1612-AC49-9F36-C3282D0499C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1687178" y="2923177"/>
              <a:ext cx="3043416" cy="1325562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F3862DD3-010C-9440-B306-4542ED04F308}"/>
                    </a:ext>
                  </a:extLst>
                </p:cNvPr>
                <p:cNvSpPr/>
                <p:nvPr/>
              </p:nvSpPr>
              <p:spPr>
                <a:xfrm>
                  <a:off x="3761557" y="4113022"/>
                  <a:ext cx="586956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F3862DD3-010C-9440-B306-4542ED04F30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61557" y="4113022"/>
                  <a:ext cx="586956" cy="46166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36" name="Picture 35" descr="A close up of a logo&#10;&#10;Description automatically generated">
            <a:extLst>
              <a:ext uri="{FF2B5EF4-FFF2-40B4-BE49-F238E27FC236}">
                <a16:creationId xmlns:a16="http://schemas.microsoft.com/office/drawing/2014/main" id="{892C6A16-29AD-164F-98FF-DA2D137322B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21985"/>
          <a:stretch/>
        </p:blipFill>
        <p:spPr>
          <a:xfrm>
            <a:off x="5367330" y="5147289"/>
            <a:ext cx="778936" cy="60768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EC70ADF-7F99-DC40-A32A-FCA124E2DD20}"/>
              </a:ext>
            </a:extLst>
          </p:cNvPr>
          <p:cNvSpPr txBox="1"/>
          <p:nvPr/>
        </p:nvSpPr>
        <p:spPr>
          <a:xfrm>
            <a:off x="5242298" y="5861248"/>
            <a:ext cx="1029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Steps = 5</a:t>
            </a:r>
          </a:p>
        </p:txBody>
      </p:sp>
    </p:spTree>
    <p:extLst>
      <p:ext uri="{BB962C8B-B14F-4D97-AF65-F5344CB8AC3E}">
        <p14:creationId xmlns:p14="http://schemas.microsoft.com/office/powerpoint/2010/main" val="41635630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97E5EB-E4DB-A941-AF77-BE98A5F1B9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499" y="201092"/>
            <a:ext cx="78867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Features are dimensions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35F562-FE81-7741-AB79-CDB616FEBC2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72065" y="1920871"/>
            <a:ext cx="4660900" cy="4572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BB62CAF-E806-1941-8182-792ED3A0E092}"/>
                  </a:ext>
                </a:extLst>
              </p:cNvPr>
              <p:cNvSpPr txBox="1"/>
              <p:nvPr/>
            </p:nvSpPr>
            <p:spPr>
              <a:xfrm>
                <a:off x="4507672" y="1736205"/>
                <a:ext cx="26831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two-dimensional space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BB62CAF-E806-1941-8182-792ED3A0E0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7672" y="1736205"/>
                <a:ext cx="2683170" cy="369332"/>
              </a:xfrm>
              <a:prstGeom prst="rect">
                <a:avLst/>
              </a:prstGeom>
              <a:blipFill>
                <a:blip r:embed="rId4"/>
                <a:stretch>
                  <a:fillRect t="-6667" r="-943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65399C2-02D4-8345-89D3-40720CADBE52}"/>
                  </a:ext>
                </a:extLst>
              </p:cNvPr>
              <p:cNvSpPr txBox="1"/>
              <p:nvPr/>
            </p:nvSpPr>
            <p:spPr>
              <a:xfrm>
                <a:off x="757609" y="2340429"/>
                <a:ext cx="106118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65399C2-02D4-8345-89D3-40720CADBE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609" y="2340429"/>
                <a:ext cx="1061188" cy="369332"/>
              </a:xfrm>
              <a:prstGeom prst="rect">
                <a:avLst/>
              </a:prstGeom>
              <a:blipFill>
                <a:blip r:embed="rId5"/>
                <a:stretch>
                  <a:fillRect l="-4819" t="-3333" r="-1205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653C00F-054A-C14B-A09E-CFAD7132D16A}"/>
                  </a:ext>
                </a:extLst>
              </p:cNvPr>
              <p:cNvSpPr txBox="1"/>
              <p:nvPr/>
            </p:nvSpPr>
            <p:spPr>
              <a:xfrm>
                <a:off x="760183" y="2804887"/>
                <a:ext cx="141961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=[1,2]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653C00F-054A-C14B-A09E-CFAD7132D1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183" y="2804887"/>
                <a:ext cx="1419619" cy="369332"/>
              </a:xfrm>
              <a:prstGeom prst="rect">
                <a:avLst/>
              </a:prstGeom>
              <a:blipFill>
                <a:blip r:embed="rId6"/>
                <a:stretch>
                  <a:fillRect l="-3571" r="-6250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395CA57-6CC0-7145-974D-D6DE27D4257C}"/>
                  </a:ext>
                </a:extLst>
              </p:cNvPr>
              <p:cNvSpPr txBox="1"/>
              <p:nvPr/>
            </p:nvSpPr>
            <p:spPr>
              <a:xfrm>
                <a:off x="1338015" y="3447117"/>
                <a:ext cx="2814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395CA57-6CC0-7145-974D-D6DE27D425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8015" y="3447117"/>
                <a:ext cx="281423" cy="276999"/>
              </a:xfrm>
              <a:prstGeom prst="rect">
                <a:avLst/>
              </a:prstGeom>
              <a:blipFill>
                <a:blip r:embed="rId7"/>
                <a:stretch>
                  <a:fillRect l="-8333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7B5C8C7-4875-9A4D-A8F9-FB3E46962454}"/>
                  </a:ext>
                </a:extLst>
              </p:cNvPr>
              <p:cNvSpPr txBox="1"/>
              <p:nvPr/>
            </p:nvSpPr>
            <p:spPr>
              <a:xfrm>
                <a:off x="2015768" y="3447116"/>
                <a:ext cx="27610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7B5C8C7-4875-9A4D-A8F9-FB3E469624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5768" y="3447116"/>
                <a:ext cx="276101" cy="276999"/>
              </a:xfrm>
              <a:prstGeom prst="rect">
                <a:avLst/>
              </a:prstGeom>
              <a:blipFill>
                <a:blip r:embed="rId8"/>
                <a:stretch>
                  <a:fillRect l="-9091" r="-4545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A45764D-53EC-DB49-9C8A-CA380371DB41}"/>
              </a:ext>
            </a:extLst>
          </p:cNvPr>
          <p:cNvCxnSpPr>
            <a:cxnSpLocks/>
            <a:stCxn id="9" idx="0"/>
          </p:cNvCxnSpPr>
          <p:nvPr/>
        </p:nvCxnSpPr>
        <p:spPr>
          <a:xfrm flipV="1">
            <a:off x="1478727" y="3174219"/>
            <a:ext cx="226283" cy="2728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CD97C83-AD1A-244C-9B7B-781F0616507F}"/>
              </a:ext>
            </a:extLst>
          </p:cNvPr>
          <p:cNvCxnSpPr>
            <a:cxnSpLocks/>
            <a:stCxn id="10" idx="0"/>
          </p:cNvCxnSpPr>
          <p:nvPr/>
        </p:nvCxnSpPr>
        <p:spPr>
          <a:xfrm flipH="1" flipV="1">
            <a:off x="1924876" y="3173998"/>
            <a:ext cx="228943" cy="2731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C8DC266-8A0F-634B-9E0E-18D48202C20E}"/>
                  </a:ext>
                </a:extLst>
              </p:cNvPr>
              <p:cNvSpPr/>
              <p:nvPr/>
            </p:nvSpPr>
            <p:spPr>
              <a:xfrm>
                <a:off x="4676374" y="2931497"/>
                <a:ext cx="5917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C8DC266-8A0F-634B-9E0E-18D48202C2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6374" y="2931497"/>
                <a:ext cx="591764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0F38C3EE-54F2-C646-BE9F-D563959151E6}"/>
              </a:ext>
            </a:extLst>
          </p:cNvPr>
          <p:cNvSpPr txBox="1"/>
          <p:nvPr/>
        </p:nvSpPr>
        <p:spPr>
          <a:xfrm>
            <a:off x="126673" y="1785818"/>
            <a:ext cx="8611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latin typeface="Myriad Pro" panose="020B0503030403020204" pitchFamily="34" charset="0"/>
              </a:rPr>
              <a:t>vector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E7D4AEB-1176-A942-8A5D-BD6C491DADDF}"/>
              </a:ext>
            </a:extLst>
          </p:cNvPr>
          <p:cNvCxnSpPr>
            <a:cxnSpLocks/>
          </p:cNvCxnSpPr>
          <p:nvPr/>
        </p:nvCxnSpPr>
        <p:spPr>
          <a:xfrm>
            <a:off x="529808" y="2140208"/>
            <a:ext cx="274864" cy="2728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A1F0CD4E-2091-6147-A1B2-307009D0846A}"/>
              </a:ext>
            </a:extLst>
          </p:cNvPr>
          <p:cNvSpPr txBox="1"/>
          <p:nvPr/>
        </p:nvSpPr>
        <p:spPr>
          <a:xfrm>
            <a:off x="1257076" y="1785818"/>
            <a:ext cx="20168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latin typeface="Myriad Pro" panose="020B0503030403020204" pitchFamily="34" charset="0"/>
              </a:rPr>
              <a:t>coordinate space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C39F268-8543-4E47-ADE7-172108A9143D}"/>
              </a:ext>
            </a:extLst>
          </p:cNvPr>
          <p:cNvCxnSpPr>
            <a:cxnSpLocks/>
            <a:stCxn id="23" idx="2"/>
          </p:cNvCxnSpPr>
          <p:nvPr/>
        </p:nvCxnSpPr>
        <p:spPr>
          <a:xfrm flipH="1">
            <a:off x="1676194" y="2185928"/>
            <a:ext cx="589332" cy="1677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C333CE1D-3ABA-9741-9F25-6F76F069ADDC}"/>
              </a:ext>
            </a:extLst>
          </p:cNvPr>
          <p:cNvSpPr txBox="1"/>
          <p:nvPr/>
        </p:nvSpPr>
        <p:spPr>
          <a:xfrm>
            <a:off x="1151050" y="3797179"/>
            <a:ext cx="1050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latin typeface="Myriad Pro" panose="020B0503030403020204" pitchFamily="34" charset="0"/>
              </a:rPr>
              <a:t>features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CCBBE502-FCA6-2042-9BE6-CC07C71CF954}"/>
                  </a:ext>
                </a:extLst>
              </p:cNvPr>
              <p:cNvSpPr/>
              <p:nvPr/>
            </p:nvSpPr>
            <p:spPr>
              <a:xfrm>
                <a:off x="2094104" y="5586481"/>
                <a:ext cx="744050" cy="39651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[ :,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CCBBE502-FCA6-2042-9BE6-CC07C71CF9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4104" y="5586481"/>
                <a:ext cx="744050" cy="396519"/>
              </a:xfrm>
              <a:prstGeom prst="rect">
                <a:avLst/>
              </a:prstGeom>
              <a:blipFill>
                <a:blip r:embed="rId10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4032238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7">
            <a:extLst>
              <a:ext uri="{FF2B5EF4-FFF2-40B4-BE49-F238E27FC236}">
                <a16:creationId xmlns:a16="http://schemas.microsoft.com/office/drawing/2014/main" id="{6F31A348-141B-234F-954A-64C7DDDBA7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951" t="22299" r="29033" b="49354"/>
          <a:stretch/>
        </p:blipFill>
        <p:spPr>
          <a:xfrm>
            <a:off x="2639332" y="683736"/>
            <a:ext cx="5611915" cy="4818434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A3C41D63-9A0E-074E-9AA6-4A96E5741A86}"/>
              </a:ext>
            </a:extLst>
          </p:cNvPr>
          <p:cNvSpPr/>
          <p:nvPr/>
        </p:nvSpPr>
        <p:spPr>
          <a:xfrm>
            <a:off x="4998559" y="1625065"/>
            <a:ext cx="197012" cy="197012"/>
          </a:xfrm>
          <a:prstGeom prst="ellipse">
            <a:avLst/>
          </a:prstGeom>
          <a:gradFill>
            <a:gsLst>
              <a:gs pos="0">
                <a:schemeClr val="accent6">
                  <a:lumMod val="20000"/>
                  <a:lumOff val="80000"/>
                </a:schemeClr>
              </a:gs>
              <a:gs pos="50000">
                <a:schemeClr val="accent6">
                  <a:satMod val="110000"/>
                  <a:lumMod val="100000"/>
                  <a:shade val="100000"/>
                </a:schemeClr>
              </a:gs>
              <a:gs pos="100000">
                <a:schemeClr val="accent6">
                  <a:lumMod val="99000"/>
                  <a:satMod val="120000"/>
                  <a:shade val="78000"/>
                </a:schemeClr>
              </a:gs>
            </a:gsLst>
          </a:gradFill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ounded Rectangle 7">
                <a:extLst>
                  <a:ext uri="{FF2B5EF4-FFF2-40B4-BE49-F238E27FC236}">
                    <a16:creationId xmlns:a16="http://schemas.microsoft.com/office/drawing/2014/main" id="{FCCDCB14-1EEE-5646-B032-260F755A59F3}"/>
                  </a:ext>
                </a:extLst>
              </p:cNvPr>
              <p:cNvSpPr/>
              <p:nvPr/>
            </p:nvSpPr>
            <p:spPr>
              <a:xfrm>
                <a:off x="4145443" y="943277"/>
                <a:ext cx="786098" cy="646986"/>
              </a:xfrm>
              <a:prstGeom prst="roundRect">
                <a:avLst/>
              </a:prstGeom>
              <a:solidFill>
                <a:srgbClr val="FFFFFF">
                  <a:alpha val="50196"/>
                </a:srgbClr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Rounded Rectangle 7">
                <a:extLst>
                  <a:ext uri="{FF2B5EF4-FFF2-40B4-BE49-F238E27FC236}">
                    <a16:creationId xmlns:a16="http://schemas.microsoft.com/office/drawing/2014/main" id="{FCCDCB14-1EEE-5646-B032-260F755A59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5443" y="943277"/>
                <a:ext cx="786098" cy="646986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Oval 8">
            <a:extLst>
              <a:ext uri="{FF2B5EF4-FFF2-40B4-BE49-F238E27FC236}">
                <a16:creationId xmlns:a16="http://schemas.microsoft.com/office/drawing/2014/main" id="{DD57CE32-3FA6-2E4D-8BEF-2728BEE40F59}"/>
              </a:ext>
            </a:extLst>
          </p:cNvPr>
          <p:cNvSpPr/>
          <p:nvPr/>
        </p:nvSpPr>
        <p:spPr>
          <a:xfrm>
            <a:off x="4759220" y="2953501"/>
            <a:ext cx="172320" cy="17232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ounded Rectangle 12">
                <a:extLst>
                  <a:ext uri="{FF2B5EF4-FFF2-40B4-BE49-F238E27FC236}">
                    <a16:creationId xmlns:a16="http://schemas.microsoft.com/office/drawing/2014/main" id="{9365B11C-B7F6-144A-8265-1B533CCCA3F2}"/>
                  </a:ext>
                </a:extLst>
              </p:cNvPr>
              <p:cNvSpPr/>
              <p:nvPr/>
            </p:nvSpPr>
            <p:spPr>
              <a:xfrm>
                <a:off x="5000361" y="2780110"/>
                <a:ext cx="786098" cy="646986"/>
              </a:xfrm>
              <a:prstGeom prst="roundRect">
                <a:avLst/>
              </a:prstGeom>
              <a:solidFill>
                <a:srgbClr val="FFFFFF">
                  <a:alpha val="50196"/>
                </a:srgbClr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Rounded Rectangle 12">
                <a:extLst>
                  <a:ext uri="{FF2B5EF4-FFF2-40B4-BE49-F238E27FC236}">
                    <a16:creationId xmlns:a16="http://schemas.microsoft.com/office/drawing/2014/main" id="{9365B11C-B7F6-144A-8265-1B533CCCA3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0361" y="2780110"/>
                <a:ext cx="786098" cy="646986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724AD04C-57A8-1247-A238-A8D395BC9D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4870" y="4653024"/>
            <a:ext cx="2055349" cy="203135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ounded Rectangle 15">
                <a:extLst>
                  <a:ext uri="{FF2B5EF4-FFF2-40B4-BE49-F238E27FC236}">
                    <a16:creationId xmlns:a16="http://schemas.microsoft.com/office/drawing/2014/main" id="{5379DDF7-90F5-8945-A2D7-117E47F5F84B}"/>
                  </a:ext>
                </a:extLst>
              </p:cNvPr>
              <p:cNvSpPr/>
              <p:nvPr/>
            </p:nvSpPr>
            <p:spPr>
              <a:xfrm>
                <a:off x="3330292" y="1952281"/>
                <a:ext cx="786098" cy="646986"/>
              </a:xfrm>
              <a:prstGeom prst="roundRect">
                <a:avLst/>
              </a:prstGeom>
              <a:solidFill>
                <a:srgbClr val="FFFFFF">
                  <a:alpha val="50196"/>
                </a:srgbClr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6" name="Rounded Rectangle 15">
                <a:extLst>
                  <a:ext uri="{FF2B5EF4-FFF2-40B4-BE49-F238E27FC236}">
                    <a16:creationId xmlns:a16="http://schemas.microsoft.com/office/drawing/2014/main" id="{5379DDF7-90F5-8945-A2D7-117E47F5F8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0292" y="1952281"/>
                <a:ext cx="786098" cy="646986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9A47A87-0FC0-AC48-9DEC-7EA5A7422FB0}"/>
              </a:ext>
            </a:extLst>
          </p:cNvPr>
          <p:cNvCxnSpPr>
            <a:stCxn id="5" idx="1"/>
          </p:cNvCxnSpPr>
          <p:nvPr/>
        </p:nvCxnSpPr>
        <p:spPr>
          <a:xfrm flipH="1">
            <a:off x="4400069" y="1653917"/>
            <a:ext cx="627342" cy="804967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2E306B2-7073-0847-B546-AA5B05F5ACAA}"/>
              </a:ext>
            </a:extLst>
          </p:cNvPr>
          <p:cNvCxnSpPr>
            <a:cxnSpLocks/>
            <a:stCxn id="9" idx="1"/>
          </p:cNvCxnSpPr>
          <p:nvPr/>
        </p:nvCxnSpPr>
        <p:spPr>
          <a:xfrm flipH="1" flipV="1">
            <a:off x="4400069" y="2487736"/>
            <a:ext cx="384387" cy="491001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0C8B0E92-92A6-8742-BBB3-AFFD641179DD}"/>
              </a:ext>
            </a:extLst>
          </p:cNvPr>
          <p:cNvSpPr/>
          <p:nvPr/>
        </p:nvSpPr>
        <p:spPr>
          <a:xfrm>
            <a:off x="4259686" y="2318501"/>
            <a:ext cx="280766" cy="280766"/>
          </a:xfrm>
          <a:prstGeom prst="ellipse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95771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6ECFDDC-CD04-334E-B94D-A7BEAB6898BB}"/>
              </a:ext>
            </a:extLst>
          </p:cNvPr>
          <p:cNvGrpSpPr/>
          <p:nvPr/>
        </p:nvGrpSpPr>
        <p:grpSpPr>
          <a:xfrm>
            <a:off x="421065" y="2483271"/>
            <a:ext cx="2525335" cy="2168272"/>
            <a:chOff x="2639332" y="683736"/>
            <a:chExt cx="5611915" cy="4818434"/>
          </a:xfrm>
        </p:grpSpPr>
        <p:pic>
          <p:nvPicPr>
            <p:cNvPr id="11" name="Content Placeholder 7">
              <a:extLst>
                <a:ext uri="{FF2B5EF4-FFF2-40B4-BE49-F238E27FC236}">
                  <a16:creationId xmlns:a16="http://schemas.microsoft.com/office/drawing/2014/main" id="{6F31A348-141B-234F-954A-64C7DDDBA7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7951" t="22299" r="29033" b="49354"/>
            <a:stretch/>
          </p:blipFill>
          <p:spPr>
            <a:xfrm>
              <a:off x="2639332" y="683736"/>
              <a:ext cx="5611915" cy="4818434"/>
            </a:xfrm>
            <a:prstGeom prst="rect">
              <a:avLst/>
            </a:prstGeom>
          </p:spPr>
        </p:pic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A3C41D63-9A0E-074E-9AA6-4A96E5741A86}"/>
                </a:ext>
              </a:extLst>
            </p:cNvPr>
            <p:cNvSpPr/>
            <p:nvPr/>
          </p:nvSpPr>
          <p:spPr>
            <a:xfrm>
              <a:off x="4998559" y="1625065"/>
              <a:ext cx="197012" cy="197012"/>
            </a:xfrm>
            <a:prstGeom prst="ellipse">
              <a:avLst/>
            </a:prstGeom>
            <a:gradFill>
              <a:gsLst>
                <a:gs pos="0">
                  <a:schemeClr val="accent6">
                    <a:lumMod val="20000"/>
                    <a:lumOff val="80000"/>
                  </a:schemeClr>
                </a:gs>
                <a:gs pos="50000">
                  <a:schemeClr val="accent6">
                    <a:satMod val="110000"/>
                    <a:lumMod val="100000"/>
                    <a:shade val="100000"/>
                  </a:schemeClr>
                </a:gs>
                <a:gs pos="100000">
                  <a:schemeClr val="accent6">
                    <a:lumMod val="99000"/>
                    <a:satMod val="120000"/>
                    <a:shade val="78000"/>
                  </a:schemeClr>
                </a:gs>
              </a:gsLst>
            </a:gradFill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ounded Rectangle 7">
                  <a:extLst>
                    <a:ext uri="{FF2B5EF4-FFF2-40B4-BE49-F238E27FC236}">
                      <a16:creationId xmlns:a16="http://schemas.microsoft.com/office/drawing/2014/main" id="{FCCDCB14-1EEE-5646-B032-260F755A59F3}"/>
                    </a:ext>
                  </a:extLst>
                </p:cNvPr>
                <p:cNvSpPr/>
                <p:nvPr/>
              </p:nvSpPr>
              <p:spPr>
                <a:xfrm>
                  <a:off x="4145444" y="943277"/>
                  <a:ext cx="786097" cy="957935"/>
                </a:xfrm>
                <a:prstGeom prst="roundRect">
                  <a:avLst/>
                </a:prstGeom>
                <a:solidFill>
                  <a:srgbClr val="FFFFFF">
                    <a:alpha val="50196"/>
                  </a:srgbClr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8" name="Rounded Rectangle 7">
                  <a:extLst>
                    <a:ext uri="{FF2B5EF4-FFF2-40B4-BE49-F238E27FC236}">
                      <a16:creationId xmlns:a16="http://schemas.microsoft.com/office/drawing/2014/main" id="{FCCDCB14-1EEE-5646-B032-260F755A59F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45444" y="943277"/>
                  <a:ext cx="786097" cy="957935"/>
                </a:xfrm>
                <a:prstGeom prst="roundRect">
                  <a:avLst/>
                </a:prstGeom>
                <a:blipFill>
                  <a:blip r:embed="rId4"/>
                  <a:stretch>
                    <a:fillRect r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DD57CE32-3FA6-2E4D-8BEF-2728BEE40F59}"/>
                </a:ext>
              </a:extLst>
            </p:cNvPr>
            <p:cNvSpPr/>
            <p:nvPr/>
          </p:nvSpPr>
          <p:spPr>
            <a:xfrm>
              <a:off x="4759220" y="2953501"/>
              <a:ext cx="172320" cy="17232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Rounded Rectangle 12">
                  <a:extLst>
                    <a:ext uri="{FF2B5EF4-FFF2-40B4-BE49-F238E27FC236}">
                      <a16:creationId xmlns:a16="http://schemas.microsoft.com/office/drawing/2014/main" id="{9365B11C-B7F6-144A-8265-1B533CCCA3F2}"/>
                    </a:ext>
                  </a:extLst>
                </p:cNvPr>
                <p:cNvSpPr/>
                <p:nvPr/>
              </p:nvSpPr>
              <p:spPr>
                <a:xfrm>
                  <a:off x="5000361" y="2780110"/>
                  <a:ext cx="786097" cy="957935"/>
                </a:xfrm>
                <a:prstGeom prst="roundRect">
                  <a:avLst/>
                </a:prstGeom>
                <a:solidFill>
                  <a:srgbClr val="FFFFFF">
                    <a:alpha val="50196"/>
                  </a:srgbClr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3" name="Rounded Rectangle 12">
                  <a:extLst>
                    <a:ext uri="{FF2B5EF4-FFF2-40B4-BE49-F238E27FC236}">
                      <a16:creationId xmlns:a16="http://schemas.microsoft.com/office/drawing/2014/main" id="{9365B11C-B7F6-144A-8265-1B533CCCA3F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00361" y="2780110"/>
                  <a:ext cx="786097" cy="957935"/>
                </a:xfrm>
                <a:prstGeom prst="roundRect">
                  <a:avLst/>
                </a:prstGeom>
                <a:blipFill>
                  <a:blip r:embed="rId5"/>
                  <a:stretch>
                    <a:fillRect r="-206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Rounded Rectangle 15">
                  <a:extLst>
                    <a:ext uri="{FF2B5EF4-FFF2-40B4-BE49-F238E27FC236}">
                      <a16:creationId xmlns:a16="http://schemas.microsoft.com/office/drawing/2014/main" id="{5379DDF7-90F5-8945-A2D7-117E47F5F84B}"/>
                    </a:ext>
                  </a:extLst>
                </p:cNvPr>
                <p:cNvSpPr/>
                <p:nvPr/>
              </p:nvSpPr>
              <p:spPr>
                <a:xfrm>
                  <a:off x="3330293" y="1952281"/>
                  <a:ext cx="786097" cy="957935"/>
                </a:xfrm>
                <a:prstGeom prst="roundRect">
                  <a:avLst/>
                </a:prstGeom>
                <a:solidFill>
                  <a:srgbClr val="FFFFFF">
                    <a:alpha val="50196"/>
                  </a:srgbClr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6" name="Rounded Rectangle 15">
                  <a:extLst>
                    <a:ext uri="{FF2B5EF4-FFF2-40B4-BE49-F238E27FC236}">
                      <a16:creationId xmlns:a16="http://schemas.microsoft.com/office/drawing/2014/main" id="{5379DDF7-90F5-8945-A2D7-117E47F5F84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0293" y="1952281"/>
                  <a:ext cx="786097" cy="957935"/>
                </a:xfrm>
                <a:prstGeom prst="roundRect">
                  <a:avLst/>
                </a:prstGeom>
                <a:blipFill>
                  <a:blip r:embed="rId6"/>
                  <a:stretch>
                    <a:fillRect r="-2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9A47A87-0FC0-AC48-9DEC-7EA5A7422FB0}"/>
                </a:ext>
              </a:extLst>
            </p:cNvPr>
            <p:cNvCxnSpPr>
              <a:stCxn id="5" idx="1"/>
            </p:cNvCxnSpPr>
            <p:nvPr/>
          </p:nvCxnSpPr>
          <p:spPr>
            <a:xfrm flipH="1">
              <a:off x="4400069" y="1653917"/>
              <a:ext cx="627342" cy="804967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02E306B2-7073-0847-B546-AA5B05F5ACAA}"/>
                </a:ext>
              </a:extLst>
            </p:cNvPr>
            <p:cNvCxnSpPr>
              <a:cxnSpLocks/>
              <a:stCxn id="9" idx="1"/>
            </p:cNvCxnSpPr>
            <p:nvPr/>
          </p:nvCxnSpPr>
          <p:spPr>
            <a:xfrm flipH="1" flipV="1">
              <a:off x="4400069" y="2487736"/>
              <a:ext cx="384387" cy="491001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C8B0E92-92A6-8742-BBB3-AFFD641179DD}"/>
                </a:ext>
              </a:extLst>
            </p:cNvPr>
            <p:cNvSpPr/>
            <p:nvPr/>
          </p:nvSpPr>
          <p:spPr>
            <a:xfrm>
              <a:off x="4259686" y="2318501"/>
              <a:ext cx="280766" cy="280766"/>
            </a:xfrm>
            <a:prstGeom prst="ellipse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3047179-7E2D-6241-8246-2F26907FC84F}"/>
              </a:ext>
            </a:extLst>
          </p:cNvPr>
          <p:cNvGrpSpPr/>
          <p:nvPr/>
        </p:nvGrpSpPr>
        <p:grpSpPr>
          <a:xfrm>
            <a:off x="2796987" y="1260728"/>
            <a:ext cx="6253880" cy="4493967"/>
            <a:chOff x="1282871" y="2677148"/>
            <a:chExt cx="3447880" cy="247760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268A3190-B1A4-E44F-93BC-D6AD458AF71A}"/>
                    </a:ext>
                  </a:extLst>
                </p:cNvPr>
                <p:cNvSpPr/>
                <p:nvPr/>
              </p:nvSpPr>
              <p:spPr>
                <a:xfrm>
                  <a:off x="1282871" y="2677148"/>
                  <a:ext cx="591765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268A3190-B1A4-E44F-93BC-D6AD458AF71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82871" y="2677148"/>
                  <a:ext cx="591765" cy="46166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21" name="Graphic 24">
              <a:extLst>
                <a:ext uri="{FF2B5EF4-FFF2-40B4-BE49-F238E27FC236}">
                  <a16:creationId xmlns:a16="http://schemas.microsoft.com/office/drawing/2014/main" id="{9F335576-91BA-DC4A-AB9F-586759677FE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/>
            <a:stretch/>
          </p:blipFill>
          <p:spPr>
            <a:xfrm>
              <a:off x="1637957" y="2917141"/>
              <a:ext cx="3092794" cy="2237613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D3263331-9256-C244-BC67-1576A4A7A4FC}"/>
                    </a:ext>
                  </a:extLst>
                </p:cNvPr>
                <p:cNvSpPr/>
                <p:nvPr/>
              </p:nvSpPr>
              <p:spPr>
                <a:xfrm>
                  <a:off x="3761557" y="4113022"/>
                  <a:ext cx="586956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D3263331-9256-C244-BC67-1576A4A7A4F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61557" y="4113022"/>
                  <a:ext cx="586956" cy="461665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87109570-2749-264F-8EA3-06677BC11894}"/>
                  </a:ext>
                </a:extLst>
              </p:cNvPr>
              <p:cNvSpPr/>
              <p:nvPr/>
            </p:nvSpPr>
            <p:spPr>
              <a:xfrm>
                <a:off x="3676217" y="5336003"/>
                <a:ext cx="59176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87109570-2749-264F-8EA3-06677BC118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6217" y="5336003"/>
                <a:ext cx="591765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Oval 23">
            <a:extLst>
              <a:ext uri="{FF2B5EF4-FFF2-40B4-BE49-F238E27FC236}">
                <a16:creationId xmlns:a16="http://schemas.microsoft.com/office/drawing/2014/main" id="{A159DA28-DED2-1244-A1C4-078222ADDFFD}"/>
              </a:ext>
            </a:extLst>
          </p:cNvPr>
          <p:cNvSpPr/>
          <p:nvPr/>
        </p:nvSpPr>
        <p:spPr>
          <a:xfrm>
            <a:off x="3656758" y="5036703"/>
            <a:ext cx="427184" cy="427184"/>
          </a:xfrm>
          <a:prstGeom prst="ellipse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56455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6ECFDDC-CD04-334E-B94D-A7BEAB6898BB}"/>
              </a:ext>
            </a:extLst>
          </p:cNvPr>
          <p:cNvGrpSpPr/>
          <p:nvPr/>
        </p:nvGrpSpPr>
        <p:grpSpPr>
          <a:xfrm>
            <a:off x="421065" y="2483271"/>
            <a:ext cx="2525335" cy="2168272"/>
            <a:chOff x="2639332" y="683736"/>
            <a:chExt cx="5611915" cy="4818434"/>
          </a:xfrm>
        </p:grpSpPr>
        <p:pic>
          <p:nvPicPr>
            <p:cNvPr id="11" name="Content Placeholder 7">
              <a:extLst>
                <a:ext uri="{FF2B5EF4-FFF2-40B4-BE49-F238E27FC236}">
                  <a16:creationId xmlns:a16="http://schemas.microsoft.com/office/drawing/2014/main" id="{6F31A348-141B-234F-954A-64C7DDDBA7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7951" t="22299" r="29033" b="49354"/>
            <a:stretch/>
          </p:blipFill>
          <p:spPr>
            <a:xfrm>
              <a:off x="2639332" y="683736"/>
              <a:ext cx="5611915" cy="4818434"/>
            </a:xfrm>
            <a:prstGeom prst="rect">
              <a:avLst/>
            </a:prstGeom>
          </p:spPr>
        </p:pic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A3C41D63-9A0E-074E-9AA6-4A96E5741A86}"/>
                </a:ext>
              </a:extLst>
            </p:cNvPr>
            <p:cNvSpPr/>
            <p:nvPr/>
          </p:nvSpPr>
          <p:spPr>
            <a:xfrm>
              <a:off x="4998559" y="1625065"/>
              <a:ext cx="197012" cy="197012"/>
            </a:xfrm>
            <a:prstGeom prst="ellipse">
              <a:avLst/>
            </a:prstGeom>
            <a:gradFill>
              <a:gsLst>
                <a:gs pos="0">
                  <a:schemeClr val="accent6">
                    <a:lumMod val="20000"/>
                    <a:lumOff val="80000"/>
                  </a:schemeClr>
                </a:gs>
                <a:gs pos="50000">
                  <a:schemeClr val="accent6">
                    <a:satMod val="110000"/>
                    <a:lumMod val="100000"/>
                    <a:shade val="100000"/>
                  </a:schemeClr>
                </a:gs>
                <a:gs pos="100000">
                  <a:schemeClr val="accent6">
                    <a:lumMod val="99000"/>
                    <a:satMod val="120000"/>
                    <a:shade val="78000"/>
                  </a:schemeClr>
                </a:gs>
              </a:gsLst>
            </a:gradFill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ounded Rectangle 7">
                  <a:extLst>
                    <a:ext uri="{FF2B5EF4-FFF2-40B4-BE49-F238E27FC236}">
                      <a16:creationId xmlns:a16="http://schemas.microsoft.com/office/drawing/2014/main" id="{FCCDCB14-1EEE-5646-B032-260F755A59F3}"/>
                    </a:ext>
                  </a:extLst>
                </p:cNvPr>
                <p:cNvSpPr/>
                <p:nvPr/>
              </p:nvSpPr>
              <p:spPr>
                <a:xfrm>
                  <a:off x="4145444" y="943277"/>
                  <a:ext cx="786097" cy="957935"/>
                </a:xfrm>
                <a:prstGeom prst="roundRect">
                  <a:avLst/>
                </a:prstGeom>
                <a:solidFill>
                  <a:srgbClr val="FFFFFF">
                    <a:alpha val="50196"/>
                  </a:srgbClr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8" name="Rounded Rectangle 7">
                  <a:extLst>
                    <a:ext uri="{FF2B5EF4-FFF2-40B4-BE49-F238E27FC236}">
                      <a16:creationId xmlns:a16="http://schemas.microsoft.com/office/drawing/2014/main" id="{FCCDCB14-1EEE-5646-B032-260F755A59F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45444" y="943277"/>
                  <a:ext cx="786097" cy="957935"/>
                </a:xfrm>
                <a:prstGeom prst="roundRect">
                  <a:avLst/>
                </a:prstGeom>
                <a:blipFill>
                  <a:blip r:embed="rId4"/>
                  <a:stretch>
                    <a:fillRect r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DD57CE32-3FA6-2E4D-8BEF-2728BEE40F59}"/>
                </a:ext>
              </a:extLst>
            </p:cNvPr>
            <p:cNvSpPr/>
            <p:nvPr/>
          </p:nvSpPr>
          <p:spPr>
            <a:xfrm>
              <a:off x="4759220" y="2953501"/>
              <a:ext cx="172320" cy="17232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Rounded Rectangle 12">
                  <a:extLst>
                    <a:ext uri="{FF2B5EF4-FFF2-40B4-BE49-F238E27FC236}">
                      <a16:creationId xmlns:a16="http://schemas.microsoft.com/office/drawing/2014/main" id="{9365B11C-B7F6-144A-8265-1B533CCCA3F2}"/>
                    </a:ext>
                  </a:extLst>
                </p:cNvPr>
                <p:cNvSpPr/>
                <p:nvPr/>
              </p:nvSpPr>
              <p:spPr>
                <a:xfrm>
                  <a:off x="5000361" y="2780110"/>
                  <a:ext cx="786097" cy="957935"/>
                </a:xfrm>
                <a:prstGeom prst="roundRect">
                  <a:avLst/>
                </a:prstGeom>
                <a:solidFill>
                  <a:srgbClr val="FFFFFF">
                    <a:alpha val="50196"/>
                  </a:srgbClr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3" name="Rounded Rectangle 12">
                  <a:extLst>
                    <a:ext uri="{FF2B5EF4-FFF2-40B4-BE49-F238E27FC236}">
                      <a16:creationId xmlns:a16="http://schemas.microsoft.com/office/drawing/2014/main" id="{9365B11C-B7F6-144A-8265-1B533CCCA3F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00361" y="2780110"/>
                  <a:ext cx="786097" cy="957935"/>
                </a:xfrm>
                <a:prstGeom prst="roundRect">
                  <a:avLst/>
                </a:prstGeom>
                <a:blipFill>
                  <a:blip r:embed="rId5"/>
                  <a:stretch>
                    <a:fillRect r="-206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Rounded Rectangle 15">
                  <a:extLst>
                    <a:ext uri="{FF2B5EF4-FFF2-40B4-BE49-F238E27FC236}">
                      <a16:creationId xmlns:a16="http://schemas.microsoft.com/office/drawing/2014/main" id="{5379DDF7-90F5-8945-A2D7-117E47F5F84B}"/>
                    </a:ext>
                  </a:extLst>
                </p:cNvPr>
                <p:cNvSpPr/>
                <p:nvPr/>
              </p:nvSpPr>
              <p:spPr>
                <a:xfrm>
                  <a:off x="3330293" y="1952281"/>
                  <a:ext cx="786097" cy="957935"/>
                </a:xfrm>
                <a:prstGeom prst="roundRect">
                  <a:avLst/>
                </a:prstGeom>
                <a:solidFill>
                  <a:srgbClr val="FFFFFF">
                    <a:alpha val="50196"/>
                  </a:srgbClr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6" name="Rounded Rectangle 15">
                  <a:extLst>
                    <a:ext uri="{FF2B5EF4-FFF2-40B4-BE49-F238E27FC236}">
                      <a16:creationId xmlns:a16="http://schemas.microsoft.com/office/drawing/2014/main" id="{5379DDF7-90F5-8945-A2D7-117E47F5F84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0293" y="1952281"/>
                  <a:ext cx="786097" cy="957935"/>
                </a:xfrm>
                <a:prstGeom prst="roundRect">
                  <a:avLst/>
                </a:prstGeom>
                <a:blipFill>
                  <a:blip r:embed="rId6"/>
                  <a:stretch>
                    <a:fillRect r="-2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9A47A87-0FC0-AC48-9DEC-7EA5A7422FB0}"/>
                </a:ext>
              </a:extLst>
            </p:cNvPr>
            <p:cNvCxnSpPr>
              <a:stCxn id="5" idx="1"/>
            </p:cNvCxnSpPr>
            <p:nvPr/>
          </p:nvCxnSpPr>
          <p:spPr>
            <a:xfrm flipH="1">
              <a:off x="4400069" y="1653917"/>
              <a:ext cx="627342" cy="804967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02E306B2-7073-0847-B546-AA5B05F5ACAA}"/>
                </a:ext>
              </a:extLst>
            </p:cNvPr>
            <p:cNvCxnSpPr>
              <a:cxnSpLocks/>
              <a:stCxn id="9" idx="1"/>
            </p:cNvCxnSpPr>
            <p:nvPr/>
          </p:nvCxnSpPr>
          <p:spPr>
            <a:xfrm flipH="1" flipV="1">
              <a:off x="4400069" y="2487736"/>
              <a:ext cx="384387" cy="491001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C8B0E92-92A6-8742-BBB3-AFFD641179DD}"/>
                </a:ext>
              </a:extLst>
            </p:cNvPr>
            <p:cNvSpPr/>
            <p:nvPr/>
          </p:nvSpPr>
          <p:spPr>
            <a:xfrm>
              <a:off x="4259686" y="2318501"/>
              <a:ext cx="280766" cy="280766"/>
            </a:xfrm>
            <a:prstGeom prst="ellipse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3047179-7E2D-6241-8246-2F26907FC84F}"/>
              </a:ext>
            </a:extLst>
          </p:cNvPr>
          <p:cNvGrpSpPr/>
          <p:nvPr/>
        </p:nvGrpSpPr>
        <p:grpSpPr>
          <a:xfrm>
            <a:off x="2796987" y="1260728"/>
            <a:ext cx="6253880" cy="4493967"/>
            <a:chOff x="1282871" y="2677148"/>
            <a:chExt cx="3447880" cy="247760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268A3190-B1A4-E44F-93BC-D6AD458AF71A}"/>
                    </a:ext>
                  </a:extLst>
                </p:cNvPr>
                <p:cNvSpPr/>
                <p:nvPr/>
              </p:nvSpPr>
              <p:spPr>
                <a:xfrm>
                  <a:off x="1282871" y="2677148"/>
                  <a:ext cx="591765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268A3190-B1A4-E44F-93BC-D6AD458AF71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82871" y="2677148"/>
                  <a:ext cx="591765" cy="46166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21" name="Graphic 24">
              <a:extLst>
                <a:ext uri="{FF2B5EF4-FFF2-40B4-BE49-F238E27FC236}">
                  <a16:creationId xmlns:a16="http://schemas.microsoft.com/office/drawing/2014/main" id="{9F335576-91BA-DC4A-AB9F-586759677FE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/>
            <a:stretch/>
          </p:blipFill>
          <p:spPr>
            <a:xfrm>
              <a:off x="1637957" y="2917141"/>
              <a:ext cx="3092794" cy="2237613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D3263331-9256-C244-BC67-1576A4A7A4FC}"/>
                    </a:ext>
                  </a:extLst>
                </p:cNvPr>
                <p:cNvSpPr/>
                <p:nvPr/>
              </p:nvSpPr>
              <p:spPr>
                <a:xfrm>
                  <a:off x="3761557" y="4113022"/>
                  <a:ext cx="586956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D3263331-9256-C244-BC67-1576A4A7A4F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61557" y="4113022"/>
                  <a:ext cx="586956" cy="461665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87109570-2749-264F-8EA3-06677BC11894}"/>
                  </a:ext>
                </a:extLst>
              </p:cNvPr>
              <p:cNvSpPr/>
              <p:nvPr/>
            </p:nvSpPr>
            <p:spPr>
              <a:xfrm>
                <a:off x="3676217" y="5336003"/>
                <a:ext cx="59176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87109570-2749-264F-8EA3-06677BC118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6217" y="5336003"/>
                <a:ext cx="591765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Oval 23">
            <a:extLst>
              <a:ext uri="{FF2B5EF4-FFF2-40B4-BE49-F238E27FC236}">
                <a16:creationId xmlns:a16="http://schemas.microsoft.com/office/drawing/2014/main" id="{A159DA28-DED2-1244-A1C4-078222ADDFFD}"/>
              </a:ext>
            </a:extLst>
          </p:cNvPr>
          <p:cNvSpPr/>
          <p:nvPr/>
        </p:nvSpPr>
        <p:spPr>
          <a:xfrm>
            <a:off x="3656758" y="5036703"/>
            <a:ext cx="427184" cy="427184"/>
          </a:xfrm>
          <a:prstGeom prst="ellipse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1400415-C78B-5242-A7AB-211B17E049A5}"/>
              </a:ext>
            </a:extLst>
          </p:cNvPr>
          <p:cNvSpPr txBox="1"/>
          <p:nvPr/>
        </p:nvSpPr>
        <p:spPr>
          <a:xfrm>
            <a:off x="3257329" y="2766525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.1</a:t>
            </a:r>
          </a:p>
        </p:txBody>
      </p:sp>
      <p:pic>
        <p:nvPicPr>
          <p:cNvPr id="27" name="Picture 26" descr="A close up of a logo&#10;&#10;Description automatically generated">
            <a:extLst>
              <a:ext uri="{FF2B5EF4-FFF2-40B4-BE49-F238E27FC236}">
                <a16:creationId xmlns:a16="http://schemas.microsoft.com/office/drawing/2014/main" id="{05F8DF9D-80A4-7844-9A53-1C353E9A02F1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b="21985"/>
          <a:stretch/>
        </p:blipFill>
        <p:spPr>
          <a:xfrm>
            <a:off x="3781790" y="981160"/>
            <a:ext cx="778936" cy="607687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E20E6E75-1670-F049-99B5-567116AAF493}"/>
              </a:ext>
            </a:extLst>
          </p:cNvPr>
          <p:cNvSpPr txBox="1"/>
          <p:nvPr/>
        </p:nvSpPr>
        <p:spPr>
          <a:xfrm>
            <a:off x="4049964" y="1913446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.9</a:t>
            </a:r>
          </a:p>
        </p:txBody>
      </p:sp>
    </p:spTree>
    <p:extLst>
      <p:ext uri="{BB962C8B-B14F-4D97-AF65-F5344CB8AC3E}">
        <p14:creationId xmlns:p14="http://schemas.microsoft.com/office/powerpoint/2010/main" val="61819927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Avenir Book" charset="0"/>
                <a:ea typeface="Avenir Book" charset="0"/>
                <a:cs typeface="Avenir Book" charset="0"/>
              </a:rPr>
              <a:t>Eigendecomposition</a:t>
            </a:r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 of Diffusion Operator = DMs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4900" y="2392952"/>
            <a:ext cx="4936113" cy="290493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43025" y="5700325"/>
            <a:ext cx="221932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[</a:t>
            </a:r>
            <a:r>
              <a:rPr lang="en-US" sz="1350" dirty="0" err="1"/>
              <a:t>Coifman</a:t>
            </a:r>
            <a:r>
              <a:rPr lang="en-US" sz="1350" dirty="0"/>
              <a:t>, Lafon, ACHA 2006]</a:t>
            </a:r>
          </a:p>
        </p:txBody>
      </p:sp>
    </p:spTree>
    <p:extLst>
      <p:ext uri="{BB962C8B-B14F-4D97-AF65-F5344CB8AC3E}">
        <p14:creationId xmlns:p14="http://schemas.microsoft.com/office/powerpoint/2010/main" val="150517622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Uncoiling the space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905000"/>
            <a:ext cx="3263900" cy="30353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0713" y="2159000"/>
            <a:ext cx="4816087" cy="25273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14400" y="5157627"/>
            <a:ext cx="7311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First non-trivial eigenvector DM1 tracks the most prominent non-linear path</a:t>
            </a:r>
          </a:p>
        </p:txBody>
      </p:sp>
    </p:spTree>
    <p:extLst>
      <p:ext uri="{BB962C8B-B14F-4D97-AF65-F5344CB8AC3E}">
        <p14:creationId xmlns:p14="http://schemas.microsoft.com/office/powerpoint/2010/main" val="426584920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Lips Dataset: Spoken Digits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543" y="5866420"/>
            <a:ext cx="5715000" cy="6477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6245" y="2000043"/>
            <a:ext cx="7337755" cy="288399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57200" y="2295497"/>
            <a:ext cx="599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ONE</a:t>
            </a:r>
          </a:p>
        </p:txBody>
      </p:sp>
    </p:spTree>
    <p:extLst>
      <p:ext uri="{BB962C8B-B14F-4D97-AF65-F5344CB8AC3E}">
        <p14:creationId xmlns:p14="http://schemas.microsoft.com/office/powerpoint/2010/main" val="93539961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Lips Manifold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543" y="1417638"/>
            <a:ext cx="6592614" cy="426322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968408" y="3369985"/>
            <a:ext cx="19003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Opening of mouth</a:t>
            </a:r>
          </a:p>
          <a:p>
            <a:r>
              <a:rPr lang="en-US" dirty="0"/>
              <a:t>portion of teeth</a:t>
            </a:r>
          </a:p>
          <a:p>
            <a:r>
              <a:rPr lang="en-US" dirty="0"/>
              <a:t>visible</a:t>
            </a:r>
          </a:p>
        </p:txBody>
      </p:sp>
    </p:spTree>
    <p:extLst>
      <p:ext uri="{BB962C8B-B14F-4D97-AF65-F5344CB8AC3E}">
        <p14:creationId xmlns:p14="http://schemas.microsoft.com/office/powerpoint/2010/main" val="286412965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16643-6192-1448-904B-8D9CEA774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Diffusion components orthogonal </a:t>
            </a:r>
          </a:p>
        </p:txBody>
      </p:sp>
      <p:pic>
        <p:nvPicPr>
          <p:cNvPr id="5" name="Content Placeholder 4" descr="A picture containing building, window&#10;&#10;Description automatically generated">
            <a:extLst>
              <a:ext uri="{FF2B5EF4-FFF2-40B4-BE49-F238E27FC236}">
                <a16:creationId xmlns:a16="http://schemas.microsoft.com/office/drawing/2014/main" id="{1AD3B7C0-58B7-6B48-9F70-E8696E34C8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08496" y="1825625"/>
            <a:ext cx="6527007" cy="4351338"/>
          </a:xfrm>
        </p:spPr>
      </p:pic>
    </p:spTree>
    <p:extLst>
      <p:ext uri="{BB962C8B-B14F-4D97-AF65-F5344CB8AC3E}">
        <p14:creationId xmlns:p14="http://schemas.microsoft.com/office/powerpoint/2010/main" val="118531713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004F63F-694F-E840-9D7D-B73AC7B6F1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11089"/>
            <a:ext cx="7886700" cy="1325563"/>
          </a:xfrm>
        </p:spPr>
        <p:txBody>
          <a:bodyPr>
            <a:noAutofit/>
          </a:bodyPr>
          <a:lstStyle/>
          <a:p>
            <a:pPr algn="ctr"/>
            <a:r>
              <a:rPr lang="en-US" sz="4000" dirty="0"/>
              <a:t>The graph Laplacian is a matrix representation of a graph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B986C61-8452-694F-9D2D-5B617DEB33AF}"/>
              </a:ext>
            </a:extLst>
          </p:cNvPr>
          <p:cNvCxnSpPr/>
          <p:nvPr/>
        </p:nvCxnSpPr>
        <p:spPr>
          <a:xfrm>
            <a:off x="670010" y="2257425"/>
            <a:ext cx="847725" cy="45085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A0F4A06-DA77-0F47-A818-6B8E8C8E4A71}"/>
              </a:ext>
            </a:extLst>
          </p:cNvPr>
          <p:cNvCxnSpPr/>
          <p:nvPr/>
        </p:nvCxnSpPr>
        <p:spPr>
          <a:xfrm flipH="1">
            <a:off x="644610" y="2263775"/>
            <a:ext cx="1695450" cy="854075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47FED8B-C469-C842-B8C0-CB4E94E67E2F}"/>
              </a:ext>
            </a:extLst>
          </p:cNvPr>
          <p:cNvCxnSpPr/>
          <p:nvPr/>
        </p:nvCxnSpPr>
        <p:spPr>
          <a:xfrm flipV="1">
            <a:off x="1882860" y="2257425"/>
            <a:ext cx="450850" cy="1470025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D0D722C-236B-824E-9ED1-294CF512E047}"/>
              </a:ext>
            </a:extLst>
          </p:cNvPr>
          <p:cNvCxnSpPr/>
          <p:nvPr/>
        </p:nvCxnSpPr>
        <p:spPr>
          <a:xfrm flipH="1" flipV="1">
            <a:off x="1517735" y="2708275"/>
            <a:ext cx="371475" cy="1031876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195490D7-118D-8E46-9DB6-D75869930BD8}"/>
              </a:ext>
            </a:extLst>
          </p:cNvPr>
          <p:cNvSpPr/>
          <p:nvPr/>
        </p:nvSpPr>
        <p:spPr>
          <a:xfrm>
            <a:off x="466810" y="2063931"/>
            <a:ext cx="391886" cy="39188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BFA2FE4-5295-7C4D-8B31-EDE18DF8FC5E}"/>
              </a:ext>
            </a:extLst>
          </p:cNvPr>
          <p:cNvSpPr/>
          <p:nvPr/>
        </p:nvSpPr>
        <p:spPr>
          <a:xfrm>
            <a:off x="1315896" y="2508069"/>
            <a:ext cx="391886" cy="39188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64F44BC-1EBD-4A4B-AADB-2F32FAD87D5A}"/>
              </a:ext>
            </a:extLst>
          </p:cNvPr>
          <p:cNvSpPr/>
          <p:nvPr/>
        </p:nvSpPr>
        <p:spPr>
          <a:xfrm>
            <a:off x="466810" y="2899955"/>
            <a:ext cx="391886" cy="39188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B845705-6439-2B4F-9F96-E8F966272BCA}"/>
              </a:ext>
            </a:extLst>
          </p:cNvPr>
          <p:cNvSpPr/>
          <p:nvPr/>
        </p:nvSpPr>
        <p:spPr>
          <a:xfrm>
            <a:off x="2134502" y="2063931"/>
            <a:ext cx="391886" cy="39188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2D988A2-E664-7E4D-A831-B3680E242E18}"/>
              </a:ext>
            </a:extLst>
          </p:cNvPr>
          <p:cNvSpPr/>
          <p:nvPr/>
        </p:nvSpPr>
        <p:spPr>
          <a:xfrm>
            <a:off x="1707782" y="3503971"/>
            <a:ext cx="391886" cy="39188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91C397D-4E9D-B241-9902-01E11C9BD1DD}"/>
              </a:ext>
            </a:extLst>
          </p:cNvPr>
          <p:cNvSpPr txBox="1"/>
          <p:nvPr/>
        </p:nvSpPr>
        <p:spPr>
          <a:xfrm>
            <a:off x="1004907" y="2122753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258998-179D-BC46-894D-5A6E9CCE0FD9}"/>
              </a:ext>
            </a:extLst>
          </p:cNvPr>
          <p:cNvSpPr txBox="1"/>
          <p:nvPr/>
        </p:nvSpPr>
        <p:spPr>
          <a:xfrm>
            <a:off x="1624892" y="2092482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DAF3427-A241-4B4F-A8B0-9828B3CC1E9C}"/>
              </a:ext>
            </a:extLst>
          </p:cNvPr>
          <p:cNvSpPr txBox="1"/>
          <p:nvPr/>
        </p:nvSpPr>
        <p:spPr>
          <a:xfrm>
            <a:off x="2110975" y="2801944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827F19B-F88C-2541-94D7-976F66D43B3A}"/>
              </a:ext>
            </a:extLst>
          </p:cNvPr>
          <p:cNvSpPr txBox="1"/>
          <p:nvPr/>
        </p:nvSpPr>
        <p:spPr>
          <a:xfrm>
            <a:off x="1366923" y="2995965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578C089-9037-D84B-B3DB-AE7D63913B86}"/>
              </a:ext>
            </a:extLst>
          </p:cNvPr>
          <p:cNvSpPr txBox="1"/>
          <p:nvPr/>
        </p:nvSpPr>
        <p:spPr>
          <a:xfrm>
            <a:off x="883632" y="2512861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90829B9-B122-E048-999D-49D3B0BB8BB0}"/>
              </a:ext>
            </a:extLst>
          </p:cNvPr>
          <p:cNvSpPr txBox="1"/>
          <p:nvPr/>
        </p:nvSpPr>
        <p:spPr>
          <a:xfrm>
            <a:off x="1285971" y="1485013"/>
            <a:ext cx="5036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3081F96-71DE-B643-8179-9A6CA3D5CC48}"/>
              </a:ext>
            </a:extLst>
          </p:cNvPr>
          <p:cNvSpPr txBox="1"/>
          <p:nvPr/>
        </p:nvSpPr>
        <p:spPr>
          <a:xfrm>
            <a:off x="3251937" y="1498840"/>
            <a:ext cx="27925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adjacency matrix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0532EA69-134B-814B-BD14-38F74680A86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03150" y="2229789"/>
            <a:ext cx="2630342" cy="1836704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24ACCA72-B86D-C848-AA18-427895D618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1963" y="2182866"/>
            <a:ext cx="2628509" cy="1888443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F3BF5E8E-89CA-6547-AF73-C533E84D1759}"/>
              </a:ext>
            </a:extLst>
          </p:cNvPr>
          <p:cNvSpPr txBox="1"/>
          <p:nvPr/>
        </p:nvSpPr>
        <p:spPr>
          <a:xfrm>
            <a:off x="6568321" y="1498575"/>
            <a:ext cx="23759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D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degree matrix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7EB9DF0E-B553-5440-BE1C-35B4127438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7919" y="4605590"/>
            <a:ext cx="4572000" cy="193040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5D39BE6B-7BDB-C549-8873-BBB279E623A9}"/>
              </a:ext>
            </a:extLst>
          </p:cNvPr>
          <p:cNvSpPr txBox="1"/>
          <p:nvPr/>
        </p:nvSpPr>
        <p:spPr>
          <a:xfrm>
            <a:off x="200909" y="4870069"/>
            <a:ext cx="24288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Laplacian matrix</a:t>
            </a:r>
          </a:p>
        </p:txBody>
      </p:sp>
    </p:spTree>
    <p:extLst>
      <p:ext uri="{BB962C8B-B14F-4D97-AF65-F5344CB8AC3E}">
        <p14:creationId xmlns:p14="http://schemas.microsoft.com/office/powerpoint/2010/main" val="218087998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Laplacian </a:t>
            </a:r>
            <a:r>
              <a:rPr lang="en-US" dirty="0" err="1"/>
              <a:t>Eigenmaps</a:t>
            </a:r>
            <a:r>
              <a:rPr lang="en-US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B9DF0E-B553-5440-BE1C-35B4127438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810" y="2175541"/>
            <a:ext cx="4572000" cy="19304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39660" y="5085567"/>
            <a:ext cx="736451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Eigenvectors of Laplacian matrix form Laplacian </a:t>
            </a:r>
          </a:p>
          <a:p>
            <a:pPr algn="l"/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Eigenmaps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52771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BF2575AF-F55F-994C-BA4A-148163BC28E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07872" y="1736205"/>
            <a:ext cx="5407477" cy="450623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F97E5EB-E4DB-A941-AF77-BE98A5F1B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Features are dimensions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BB62CAF-E806-1941-8182-792ED3A0E092}"/>
                  </a:ext>
                </a:extLst>
              </p:cNvPr>
              <p:cNvSpPr txBox="1"/>
              <p:nvPr/>
            </p:nvSpPr>
            <p:spPr>
              <a:xfrm>
                <a:off x="4507672" y="1736205"/>
                <a:ext cx="28281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dirty="0"/>
                  <a:t> three-dimensional space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BB62CAF-E806-1941-8182-792ED3A0E0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7672" y="1736205"/>
                <a:ext cx="2828147" cy="369332"/>
              </a:xfrm>
              <a:prstGeom prst="rect">
                <a:avLst/>
              </a:prstGeom>
              <a:blipFill>
                <a:blip r:embed="rId4"/>
                <a:stretch>
                  <a:fillRect t="-6667" r="-446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C8DC266-8A0F-634B-9E0E-18D48202C20E}"/>
                  </a:ext>
                </a:extLst>
              </p:cNvPr>
              <p:cNvSpPr/>
              <p:nvPr/>
            </p:nvSpPr>
            <p:spPr>
              <a:xfrm>
                <a:off x="5622856" y="3753855"/>
                <a:ext cx="44114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C8DC266-8A0F-634B-9E0E-18D48202C2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2856" y="3753855"/>
                <a:ext cx="441146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8E71608-94A3-4140-9C8D-28E34AA440F6}"/>
                  </a:ext>
                </a:extLst>
              </p:cNvPr>
              <p:cNvSpPr txBox="1"/>
              <p:nvPr/>
            </p:nvSpPr>
            <p:spPr>
              <a:xfrm>
                <a:off x="747741" y="1585541"/>
                <a:ext cx="91858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8E71608-94A3-4140-9C8D-28E34AA440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741" y="1585541"/>
                <a:ext cx="918585" cy="369332"/>
              </a:xfrm>
              <a:prstGeom prst="rect">
                <a:avLst/>
              </a:prstGeom>
              <a:blipFill>
                <a:blip r:embed="rId6"/>
                <a:stretch>
                  <a:fillRect l="-4110" t="-6667" r="-1370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6E1F48A-BFF4-0346-A9D7-613235784E99}"/>
                  </a:ext>
                </a:extLst>
              </p:cNvPr>
              <p:cNvSpPr txBox="1"/>
              <p:nvPr/>
            </p:nvSpPr>
            <p:spPr>
              <a:xfrm>
                <a:off x="750315" y="2049999"/>
                <a:ext cx="126528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=[1,2]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6E1F48A-BFF4-0346-A9D7-613235784E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315" y="2049999"/>
                <a:ext cx="1265283" cy="369332"/>
              </a:xfrm>
              <a:prstGeom prst="rect">
                <a:avLst/>
              </a:prstGeom>
              <a:blipFill>
                <a:blip r:embed="rId7"/>
                <a:stretch>
                  <a:fillRect l="-2970" r="-7921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40B759D-3BBB-7543-8A57-852BE8185533}"/>
                  </a:ext>
                </a:extLst>
              </p:cNvPr>
              <p:cNvSpPr txBox="1"/>
              <p:nvPr/>
            </p:nvSpPr>
            <p:spPr>
              <a:xfrm>
                <a:off x="1183892" y="2692450"/>
                <a:ext cx="2814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40B759D-3BBB-7543-8A57-852BE81855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3892" y="2692450"/>
                <a:ext cx="281423" cy="276999"/>
              </a:xfrm>
              <a:prstGeom prst="rect">
                <a:avLst/>
              </a:prstGeom>
              <a:blipFill>
                <a:blip r:embed="rId8"/>
                <a:stretch>
                  <a:fillRect l="-8696" r="-4348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F325BAE-69E1-9B40-BAA0-24D806D35D91}"/>
                  </a:ext>
                </a:extLst>
              </p:cNvPr>
              <p:cNvSpPr txBox="1"/>
              <p:nvPr/>
            </p:nvSpPr>
            <p:spPr>
              <a:xfrm>
                <a:off x="1861645" y="2692449"/>
                <a:ext cx="27610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F325BAE-69E1-9B40-BAA0-24D806D35D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1645" y="2692449"/>
                <a:ext cx="276101" cy="276999"/>
              </a:xfrm>
              <a:prstGeom prst="rect">
                <a:avLst/>
              </a:prstGeom>
              <a:blipFill>
                <a:blip r:embed="rId9"/>
                <a:stretch>
                  <a:fillRect l="-9091" r="-4545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A76A733-D534-9C48-A401-6081FFAA9050}"/>
              </a:ext>
            </a:extLst>
          </p:cNvPr>
          <p:cNvCxnSpPr>
            <a:cxnSpLocks/>
            <a:stCxn id="27" idx="0"/>
          </p:cNvCxnSpPr>
          <p:nvPr/>
        </p:nvCxnSpPr>
        <p:spPr>
          <a:xfrm flipV="1">
            <a:off x="1324604" y="2419552"/>
            <a:ext cx="226283" cy="2728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9AB4E7F-0B23-174A-8154-22C6F31473C6}"/>
              </a:ext>
            </a:extLst>
          </p:cNvPr>
          <p:cNvCxnSpPr>
            <a:cxnSpLocks/>
            <a:stCxn id="28" idx="0"/>
          </p:cNvCxnSpPr>
          <p:nvPr/>
        </p:nvCxnSpPr>
        <p:spPr>
          <a:xfrm flipH="1" flipV="1">
            <a:off x="1770754" y="2419331"/>
            <a:ext cx="228942" cy="2731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E786DD8-9D7F-7D4F-A253-8558C1AA10F8}"/>
                  </a:ext>
                </a:extLst>
              </p:cNvPr>
              <p:cNvSpPr txBox="1"/>
              <p:nvPr/>
            </p:nvSpPr>
            <p:spPr>
              <a:xfrm>
                <a:off x="747741" y="3342186"/>
                <a:ext cx="91537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E786DD8-9D7F-7D4F-A253-8558C1AA10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741" y="3342186"/>
                <a:ext cx="915379" cy="369332"/>
              </a:xfrm>
              <a:prstGeom prst="rect">
                <a:avLst/>
              </a:prstGeom>
              <a:blipFill>
                <a:blip r:embed="rId10"/>
                <a:stretch>
                  <a:fillRect l="-6849" t="-3333" r="-1370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CD82E54-CA58-C449-B73B-44E392C64166}"/>
                  </a:ext>
                </a:extLst>
              </p:cNvPr>
              <p:cNvSpPr txBox="1"/>
              <p:nvPr/>
            </p:nvSpPr>
            <p:spPr>
              <a:xfrm>
                <a:off x="750315" y="3806644"/>
                <a:ext cx="150624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=[2,4,1]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CD82E54-CA58-C449-B73B-44E392C641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315" y="3806644"/>
                <a:ext cx="1506246" cy="369332"/>
              </a:xfrm>
              <a:prstGeom prst="rect">
                <a:avLst/>
              </a:prstGeom>
              <a:blipFill>
                <a:blip r:embed="rId11"/>
                <a:stretch>
                  <a:fillRect l="-4167" r="-5833" b="-310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FC15C1C-030D-C246-8BC9-6E7F115548A8}"/>
                  </a:ext>
                </a:extLst>
              </p:cNvPr>
              <p:cNvSpPr txBox="1"/>
              <p:nvPr/>
            </p:nvSpPr>
            <p:spPr>
              <a:xfrm>
                <a:off x="1183892" y="4449095"/>
                <a:ext cx="2814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FC15C1C-030D-C246-8BC9-6E7F115548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3892" y="4449095"/>
                <a:ext cx="281423" cy="276999"/>
              </a:xfrm>
              <a:prstGeom prst="rect">
                <a:avLst/>
              </a:prstGeom>
              <a:blipFill>
                <a:blip r:embed="rId12"/>
                <a:stretch>
                  <a:fillRect l="-8696" r="-4348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231F8A7E-595B-A645-AB5D-906925FD4257}"/>
                  </a:ext>
                </a:extLst>
              </p:cNvPr>
              <p:cNvSpPr txBox="1"/>
              <p:nvPr/>
            </p:nvSpPr>
            <p:spPr>
              <a:xfrm>
                <a:off x="1659910" y="4449095"/>
                <a:ext cx="27610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231F8A7E-595B-A645-AB5D-906925FD42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9910" y="4449095"/>
                <a:ext cx="276101" cy="276999"/>
              </a:xfrm>
              <a:prstGeom prst="rect">
                <a:avLst/>
              </a:prstGeom>
              <a:blipFill>
                <a:blip r:embed="rId13"/>
                <a:stretch>
                  <a:fillRect l="-9091" r="-4545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3DE5403B-5384-5642-AFCD-46C2FF4CB301}"/>
              </a:ext>
            </a:extLst>
          </p:cNvPr>
          <p:cNvCxnSpPr>
            <a:cxnSpLocks/>
            <a:stCxn id="33" idx="0"/>
          </p:cNvCxnSpPr>
          <p:nvPr/>
        </p:nvCxnSpPr>
        <p:spPr>
          <a:xfrm flipV="1">
            <a:off x="1324604" y="4176197"/>
            <a:ext cx="226283" cy="2728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78107310-78BD-F642-A07A-5CAB754494C2}"/>
              </a:ext>
            </a:extLst>
          </p:cNvPr>
          <p:cNvCxnSpPr>
            <a:cxnSpLocks/>
            <a:stCxn id="34" idx="0"/>
          </p:cNvCxnSpPr>
          <p:nvPr/>
        </p:nvCxnSpPr>
        <p:spPr>
          <a:xfrm flipV="1">
            <a:off x="1797961" y="4175977"/>
            <a:ext cx="2661" cy="2731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8471692-D6F1-2D44-8B36-4642003E64C6}"/>
                  </a:ext>
                </a:extLst>
              </p:cNvPr>
              <p:cNvSpPr txBox="1"/>
              <p:nvPr/>
            </p:nvSpPr>
            <p:spPr>
              <a:xfrm>
                <a:off x="2122515" y="4449095"/>
                <a:ext cx="2814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8471692-D6F1-2D44-8B36-4642003E64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2515" y="4449095"/>
                <a:ext cx="281423" cy="276999"/>
              </a:xfrm>
              <a:prstGeom prst="rect">
                <a:avLst/>
              </a:prstGeom>
              <a:blipFill>
                <a:blip r:embed="rId14"/>
                <a:stretch>
                  <a:fillRect l="-8696" r="-4348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512EA19A-F2ED-4940-B14A-4D4ECE14D8A6}"/>
              </a:ext>
            </a:extLst>
          </p:cNvPr>
          <p:cNvCxnSpPr>
            <a:cxnSpLocks/>
            <a:stCxn id="37" idx="0"/>
          </p:cNvCxnSpPr>
          <p:nvPr/>
        </p:nvCxnSpPr>
        <p:spPr>
          <a:xfrm flipH="1" flipV="1">
            <a:off x="2031623" y="4175977"/>
            <a:ext cx="231604" cy="2731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648913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Laplacian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 difference operator based on the graph adjacency matrix A. </a:t>
                </a:r>
              </a:p>
              <a:p>
                <a:r>
                  <a:rPr lang="en-US" dirty="0"/>
                  <a:t>(</a:t>
                </a:r>
                <a:r>
                  <a:rPr lang="en-US" dirty="0" err="1"/>
                  <a:t>unnormalized</a:t>
                </a:r>
                <a:r>
                  <a:rPr lang="en-US" dirty="0"/>
                  <a:t> Laplacian)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𝐿</m:t>
                    </m:r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latin typeface="Cambria Math" charset="0"/>
                      </a:rPr>
                      <m:t>𝐷</m:t>
                    </m:r>
                    <m:r>
                      <a:rPr lang="en-US" b="0" i="1" smtClean="0">
                        <a:latin typeface="Cambria Math" charset="0"/>
                      </a:rPr>
                      <m:t>−</m:t>
                    </m:r>
                    <m:r>
                      <a:rPr lang="en-US" b="0" i="1" smtClean="0">
                        <a:latin typeface="Cambria Math" charset="0"/>
                      </a:rPr>
                      <m:t>𝐴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Degree matrix: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𝑖𝑖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0" i="1" smtClean="0">
                            <a:latin typeface="Cambria Math" charset="0"/>
                          </a:rPr>
                          <m:t>𝑗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𝑖𝑗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dirty="0"/>
                  <a:t> , 0 everywhere else </a:t>
                </a:r>
              </a:p>
              <a:p>
                <a:r>
                  <a:rPr lang="en-US" dirty="0"/>
                  <a:t>(normalized Laplacian)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𝐿</m:t>
                    </m:r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latin typeface="Cambria Math" charset="0"/>
                      </a:rPr>
                      <m:t>𝐼</m:t>
                    </m:r>
                    <m:r>
                      <a:rPr lang="en-US" b="0" i="1" smtClean="0">
                        <a:latin typeface="Cambria Math" charset="0"/>
                      </a:rPr>
                      <m:t>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𝐷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−1/2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𝐴𝐷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−1/2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𝐼</m:t>
                    </m:r>
                  </m:oMath>
                </a14:m>
                <a:r>
                  <a:rPr lang="en-US" dirty="0"/>
                  <a:t> is identity</a:t>
                </a:r>
              </a:p>
              <a:p>
                <a:pPr lvl="1"/>
                <a:r>
                  <a:rPr lang="en-US" dirty="0"/>
                  <a:t>Measures how similar a point is to its neighbors </a:t>
                </a:r>
              </a:p>
              <a:p>
                <a:r>
                  <a:rPr lang="en-US" dirty="0"/>
                  <a:t>(random walk Laplacian)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𝐿</m:t>
                    </m:r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latin typeface="Cambria Math" charset="0"/>
                      </a:rPr>
                      <m:t>𝐼</m:t>
                    </m:r>
                    <m:r>
                      <a:rPr lang="en-US" b="0" i="1" smtClean="0">
                        <a:latin typeface="Cambria Math" charset="0"/>
                      </a:rPr>
                      <m:t>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𝐷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−1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𝐴</m:t>
                    </m:r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latin typeface="Cambria Math" charset="0"/>
                      </a:rPr>
                      <m:t>𝐼</m:t>
                    </m:r>
                    <m:r>
                      <a:rPr lang="en-US" b="0" i="1" smtClean="0">
                        <a:latin typeface="Cambria Math" charset="0"/>
                      </a:rPr>
                      <m:t>−</m:t>
                    </m:r>
                    <m:r>
                      <a:rPr lang="en-US" b="0" i="1" smtClean="0">
                        <a:latin typeface="Cambria Math" charset="0"/>
                      </a:rPr>
                      <m:t>𝑀</m:t>
                    </m:r>
                    <m:r>
                      <a:rPr lang="en-US" b="0" i="0" smtClean="0">
                        <a:latin typeface="Cambria Math" charset="0"/>
                      </a:rPr>
                      <m:t> 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Related to Markovian matrix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2313649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4702" y="2668069"/>
            <a:ext cx="4096134" cy="277787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16946" y="2968589"/>
            <a:ext cx="4239230" cy="2477356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28650" y="1131094"/>
            <a:ext cx="7886700" cy="994172"/>
          </a:xfrm>
        </p:spPr>
        <p:txBody>
          <a:bodyPr>
            <a:normAutofit fontScale="90000"/>
          </a:bodyPr>
          <a:lstStyle/>
          <a:p>
            <a:r>
              <a:rPr lang="en-US" dirty="0"/>
              <a:t>Eigenvectors form a Graph Spectrum </a:t>
            </a:r>
          </a:p>
        </p:txBody>
      </p:sp>
    </p:spTree>
    <p:extLst>
      <p:ext uri="{BB962C8B-B14F-4D97-AF65-F5344CB8AC3E}">
        <p14:creationId xmlns:p14="http://schemas.microsoft.com/office/powerpoint/2010/main" val="412197495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5041" y="1131096"/>
            <a:ext cx="7242065" cy="994172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Eigenvectors are frequency harmonics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7443" y="4005742"/>
            <a:ext cx="1785694" cy="131766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51535" y="4046197"/>
            <a:ext cx="1735884" cy="13205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05819" y="4009218"/>
            <a:ext cx="1781287" cy="140663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705755" y="5496779"/>
            <a:ext cx="1087157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dirty="0">
                <a:latin typeface="Avenir Book" charset="0"/>
                <a:ea typeface="Avenir Book" charset="0"/>
                <a:cs typeface="Avenir Book" charset="0"/>
              </a:rPr>
              <a:t>2</a:t>
            </a:r>
            <a:r>
              <a:rPr lang="en-US" sz="1013" baseline="30000" dirty="0">
                <a:latin typeface="Avenir Book" charset="0"/>
                <a:ea typeface="Avenir Book" charset="0"/>
                <a:cs typeface="Avenir Book" charset="0"/>
              </a:rPr>
              <a:t>nd</a:t>
            </a:r>
            <a:r>
              <a:rPr lang="en-US" sz="1013" dirty="0">
                <a:latin typeface="Avenir Book" charset="0"/>
                <a:ea typeface="Avenir Book" charset="0"/>
                <a:cs typeface="Avenir Book" charset="0"/>
              </a:rPr>
              <a:t> Eigenvector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871996" y="5496779"/>
            <a:ext cx="1173719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>
                <a:latin typeface="Avenir Book" charset="0"/>
                <a:ea typeface="Avenir Book" charset="0"/>
                <a:cs typeface="Avenir Book" charset="0"/>
              </a:rPr>
              <a:t>10th Eigenvector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299108" y="5545882"/>
            <a:ext cx="1473480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dirty="0">
                <a:latin typeface="Avenir Book" charset="0"/>
                <a:ea typeface="Avenir Book" charset="0"/>
                <a:cs typeface="Avenir Book" charset="0"/>
              </a:rPr>
              <a:t>2</a:t>
            </a:r>
            <a:r>
              <a:rPr lang="en-US" sz="1013" baseline="30000" dirty="0">
                <a:latin typeface="Avenir Book" charset="0"/>
                <a:ea typeface="Avenir Book" charset="0"/>
                <a:cs typeface="Avenir Book" charset="0"/>
              </a:rPr>
              <a:t>nd</a:t>
            </a:r>
            <a:r>
              <a:rPr lang="en-US" sz="1013" dirty="0">
                <a:latin typeface="Avenir Book" charset="0"/>
                <a:ea typeface="Avenir Book" charset="0"/>
                <a:cs typeface="Avenir Book" charset="0"/>
              </a:rPr>
              <a:t> to last eigenvector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7392" y="2227261"/>
            <a:ext cx="2047119" cy="138829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49399" y="2217714"/>
            <a:ext cx="2676041" cy="1563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74170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90181"/>
            <a:ext cx="7886700" cy="1325563"/>
          </a:xfrm>
        </p:spPr>
        <p:txBody>
          <a:bodyPr/>
          <a:lstStyle/>
          <a:p>
            <a:r>
              <a:rPr lang="en-US" dirty="0"/>
              <a:t>For visualization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2771427"/>
          </a:xfrm>
        </p:spPr>
        <p:txBody>
          <a:bodyPr>
            <a:noAutofit/>
          </a:bodyPr>
          <a:lstStyle/>
          <a:p>
            <a:r>
              <a:rPr lang="en-US" sz="2800" dirty="0"/>
              <a:t>These methods preserve information from an affinity matrix in 2-3 dimensions exactly</a:t>
            </a:r>
          </a:p>
          <a:p>
            <a:r>
              <a:rPr lang="en-US" sz="2800" dirty="0"/>
              <a:t>There are as many eigenvectors as </a:t>
            </a:r>
            <a:r>
              <a:rPr lang="en-US" sz="2800" dirty="0" err="1"/>
              <a:t>datapoints</a:t>
            </a:r>
            <a:r>
              <a:rPr lang="en-US" sz="2800" dirty="0"/>
              <a:t>, so taking only the top 2 misses information </a:t>
            </a:r>
          </a:p>
          <a:p>
            <a:pPr lvl="1"/>
            <a:r>
              <a:rPr lang="en-US" sz="2800" b="1" dirty="0" err="1"/>
              <a:t>tSNE</a:t>
            </a:r>
            <a:r>
              <a:rPr lang="en-US" sz="2800" b="1" dirty="0"/>
              <a:t>/UMAP:</a:t>
            </a:r>
            <a:r>
              <a:rPr lang="en-US" sz="2800" dirty="0"/>
              <a:t> greedy method for preserving near neighbors in 2D</a:t>
            </a:r>
          </a:p>
          <a:p>
            <a:pPr lvl="1"/>
            <a:r>
              <a:rPr lang="en-US" sz="2800" b="1" dirty="0"/>
              <a:t>PHATE:</a:t>
            </a:r>
            <a:r>
              <a:rPr lang="en-US" sz="2800" dirty="0"/>
              <a:t> creates a new distance matrix from a distance between diffusion probabilities of points and squeezes that variation into 2D</a:t>
            </a:r>
          </a:p>
        </p:txBody>
      </p:sp>
    </p:spTree>
    <p:extLst>
      <p:ext uri="{BB962C8B-B14F-4D97-AF65-F5344CB8AC3E}">
        <p14:creationId xmlns:p14="http://schemas.microsoft.com/office/powerpoint/2010/main" val="133026793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499" y="0"/>
            <a:ext cx="7886700" cy="1325563"/>
          </a:xfrm>
        </p:spPr>
        <p:txBody>
          <a:bodyPr/>
          <a:lstStyle/>
          <a:p>
            <a:r>
              <a:rPr lang="en-US" dirty="0" err="1"/>
              <a:t>tSNE</a:t>
            </a:r>
            <a:endParaRPr lang="en-US" dirty="0"/>
          </a:p>
        </p:txBody>
      </p:sp>
      <p:pic>
        <p:nvPicPr>
          <p:cNvPr id="4" name="Google Shape;68;p15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0598" y="1791222"/>
            <a:ext cx="5069786" cy="194313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69;p15"/>
          <p:cNvSpPr txBox="1">
            <a:spLocks/>
          </p:cNvSpPr>
          <p:nvPr/>
        </p:nvSpPr>
        <p:spPr>
          <a:xfrm>
            <a:off x="449487" y="4040427"/>
            <a:ext cx="8520600" cy="8430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342900" indent="-342900" algn="l" defTabSz="385763" rtl="0" eaLnBrk="1" latinLnBrk="0" hangingPunct="1">
              <a:lnSpc>
                <a:spcPct val="90000"/>
              </a:lnSpc>
              <a:spcBef>
                <a:spcPts val="422"/>
              </a:spcBef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535781" indent="-342900" algn="l" defTabSz="385763" rtl="0" eaLnBrk="1" latinLnBrk="0" hangingPunct="1">
              <a:lnSpc>
                <a:spcPct val="90000"/>
              </a:lnSpc>
              <a:spcBef>
                <a:spcPts val="211"/>
              </a:spcBef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671513" indent="-285750" algn="l" defTabSz="385763" rtl="0" eaLnBrk="1" latinLnBrk="0" hangingPunct="1">
              <a:lnSpc>
                <a:spcPct val="90000"/>
              </a:lnSpc>
              <a:spcBef>
                <a:spcPts val="211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64394" indent="-285750" algn="l" defTabSz="385763" rtl="0" eaLnBrk="1" latinLnBrk="0" hangingPunct="1">
              <a:lnSpc>
                <a:spcPct val="90000"/>
              </a:lnSpc>
              <a:spcBef>
                <a:spcPts val="211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57275" indent="-285750" algn="l" defTabSz="385763" rtl="0" eaLnBrk="1" latinLnBrk="0" hangingPunct="1">
              <a:lnSpc>
                <a:spcPct val="90000"/>
              </a:lnSpc>
              <a:spcBef>
                <a:spcPts val="211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1060847" indent="-96441" algn="l" defTabSz="385763" rtl="0" eaLnBrk="1" latinLnBrk="0" hangingPunct="1">
              <a:lnSpc>
                <a:spcPct val="90000"/>
              </a:lnSpc>
              <a:spcBef>
                <a:spcPts val="211"/>
              </a:spcBef>
              <a:buFont typeface="Arial" panose="020B0604020202020204" pitchFamily="34" charset="0"/>
              <a:buChar char="•"/>
              <a:defRPr sz="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53729" indent="-96441" algn="l" defTabSz="385763" rtl="0" eaLnBrk="1" latinLnBrk="0" hangingPunct="1">
              <a:lnSpc>
                <a:spcPct val="90000"/>
              </a:lnSpc>
              <a:spcBef>
                <a:spcPts val="211"/>
              </a:spcBef>
              <a:buFont typeface="Arial" panose="020B0604020202020204" pitchFamily="34" charset="0"/>
              <a:buChar char="•"/>
              <a:defRPr sz="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446610" indent="-96441" algn="l" defTabSz="385763" rtl="0" eaLnBrk="1" latinLnBrk="0" hangingPunct="1">
              <a:lnSpc>
                <a:spcPct val="90000"/>
              </a:lnSpc>
              <a:spcBef>
                <a:spcPts val="211"/>
              </a:spcBef>
              <a:buFont typeface="Arial" panose="020B0604020202020204" pitchFamily="34" charset="0"/>
              <a:buChar char="•"/>
              <a:defRPr sz="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39491" indent="-96441" algn="l" defTabSz="385763" rtl="0" eaLnBrk="1" latinLnBrk="0" hangingPunct="1">
              <a:lnSpc>
                <a:spcPct val="90000"/>
              </a:lnSpc>
              <a:spcBef>
                <a:spcPts val="211"/>
              </a:spcBef>
              <a:buFont typeface="Arial" panose="020B0604020202020204" pitchFamily="34" charset="0"/>
              <a:buChar char="•"/>
              <a:defRPr sz="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charset="0"/>
              <a:buNone/>
            </a:pPr>
            <a:r>
              <a:rPr lang="en" dirty="0"/>
              <a:t>Goal:</a:t>
            </a:r>
            <a:r>
              <a:rPr lang="en-US" dirty="0"/>
              <a:t>  </a:t>
            </a:r>
            <a:r>
              <a:rPr lang="en" dirty="0"/>
              <a:t>Maintain the local neighborhood of each cell</a:t>
            </a:r>
          </a:p>
          <a:p>
            <a:pPr marL="0" indent="0">
              <a:spcBef>
                <a:spcPts val="0"/>
              </a:spcBef>
              <a:buFont typeface="Arial" charset="0"/>
              <a:buNone/>
            </a:pPr>
            <a:endParaRPr lang="en-US" dirty="0"/>
          </a:p>
          <a:p>
            <a:pPr marL="0" indent="0">
              <a:spcBef>
                <a:spcPts val="0"/>
              </a:spcBef>
              <a:buFont typeface="Arial" charset="0"/>
              <a:buNone/>
            </a:pPr>
            <a:r>
              <a:rPr lang="en-US" dirty="0"/>
              <a:t>Steps: 1. Place points randomly in a 2D plane </a:t>
            </a:r>
          </a:p>
          <a:p>
            <a:pPr marL="0" indent="0">
              <a:spcBef>
                <a:spcPts val="0"/>
              </a:spcBef>
              <a:buFont typeface="Arial" charset="0"/>
              <a:buNone/>
            </a:pPr>
            <a:r>
              <a:rPr lang="en-US" dirty="0"/>
              <a:t>	       2. Move points to locally optimal location via gradient 		      descent</a:t>
            </a:r>
            <a:endParaRPr lang="e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6D7FF11-24DB-3744-937E-78E1FAE88F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7407" y="5844610"/>
            <a:ext cx="3835400" cy="82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03543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tSNE</a:t>
            </a:r>
            <a:r>
              <a:rPr lang="en-US" dirty="0"/>
              <a:t> Penalty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864" y="2060014"/>
            <a:ext cx="6631070" cy="1624479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V="1">
            <a:off x="4588104" y="3160060"/>
            <a:ext cx="158708" cy="8937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925974" y="4084774"/>
            <a:ext cx="3006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Neighbors in </a:t>
            </a:r>
            <a:r>
              <a:rPr lang="en-US"/>
              <a:t>high dimensions 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H="1" flipV="1">
            <a:off x="6245872" y="3206655"/>
            <a:ext cx="370081" cy="8471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033389" y="4105407"/>
            <a:ext cx="2887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Neighbors in low dimensions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03412" y="4692199"/>
            <a:ext cx="50037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What happens when the </a:t>
            </a:r>
            <a:r>
              <a:rPr lang="en-US" sz="2400" b="1" dirty="0" err="1"/>
              <a:t>p</a:t>
            </a:r>
            <a:r>
              <a:rPr lang="en-US" sz="2400" b="1" baseline="-25000" dirty="0" err="1"/>
              <a:t>ij</a:t>
            </a:r>
            <a:r>
              <a:rPr lang="en-US" sz="2400" b="1" dirty="0"/>
              <a:t> is SMALL?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03412" y="5391957"/>
            <a:ext cx="805618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b="1" i="1" dirty="0"/>
              <a:t>No effective penalty for placement of points that are not close</a:t>
            </a:r>
          </a:p>
        </p:txBody>
      </p:sp>
    </p:spTree>
    <p:extLst>
      <p:ext uri="{BB962C8B-B14F-4D97-AF65-F5344CB8AC3E}">
        <p14:creationId xmlns:p14="http://schemas.microsoft.com/office/powerpoint/2010/main" val="369011476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Combination of attraction and repulsion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864" y="2060014"/>
            <a:ext cx="6631070" cy="1624479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V="1">
            <a:off x="4588104" y="3160060"/>
            <a:ext cx="158708" cy="8937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925974" y="4084774"/>
            <a:ext cx="3006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Neighbors in </a:t>
            </a:r>
            <a:r>
              <a:rPr lang="en-US"/>
              <a:t>high dimensions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03412" y="4692199"/>
            <a:ext cx="833068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High probabilities to some neighbors have to be counteracted by some low probabilities to other points (sum has to be 1)</a:t>
            </a:r>
          </a:p>
          <a:p>
            <a:endParaRPr lang="en-US" sz="2400" b="1" dirty="0"/>
          </a:p>
          <a:p>
            <a:r>
              <a:rPr lang="en-US" sz="2400" b="1" dirty="0"/>
              <a:t>To fit close neighbors together have to repel far points. This is what leads to a “explosion”-like embedding</a:t>
            </a:r>
          </a:p>
        </p:txBody>
      </p:sp>
    </p:spTree>
    <p:extLst>
      <p:ext uri="{BB962C8B-B14F-4D97-AF65-F5344CB8AC3E}">
        <p14:creationId xmlns:p14="http://schemas.microsoft.com/office/powerpoint/2010/main" val="418312640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63F110-F855-E141-ADD8-685C5FFAC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UMAP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7631A4-19A6-3B4F-BE38-4B24396254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49" y="1825625"/>
            <a:ext cx="7800647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Very similar to </a:t>
            </a:r>
            <a:r>
              <a:rPr lang="en-US" dirty="0" err="1"/>
              <a:t>tSNE</a:t>
            </a:r>
            <a:r>
              <a:rPr lang="en-US" dirty="0"/>
              <a:t> (but its NOT published!)</a:t>
            </a:r>
          </a:p>
          <a:p>
            <a:r>
              <a:rPr lang="en-US" dirty="0"/>
              <a:t>What about the “uniform manifold approximation?”</a:t>
            </a:r>
          </a:p>
          <a:p>
            <a:pPr lvl="1"/>
            <a:r>
              <a:rPr lang="en-US" dirty="0"/>
              <a:t>This is actually saying that UMAP approximates a uniform manifold from your data </a:t>
            </a:r>
          </a:p>
          <a:p>
            <a:pPr lvl="1"/>
            <a:r>
              <a:rPr lang="en-US" dirty="0"/>
              <a:t>In other words </a:t>
            </a:r>
            <a:r>
              <a:rPr lang="en-US" dirty="0" err="1"/>
              <a:t>tSNE</a:t>
            </a:r>
            <a:r>
              <a:rPr lang="en-US" dirty="0"/>
              <a:t>/UMAP plots have even density throughout</a:t>
            </a:r>
          </a:p>
          <a:p>
            <a:endParaRPr lang="en-US" dirty="0"/>
          </a:p>
          <a:p>
            <a:r>
              <a:rPr lang="en-US" dirty="0"/>
              <a:t>Why uniform density? </a:t>
            </a:r>
          </a:p>
          <a:p>
            <a:pPr lvl="1"/>
            <a:r>
              <a:rPr lang="en-US" dirty="0"/>
              <a:t>They use a Markov matrix where the bandwidth is set to the Kth nearest neighbor, so each point is placed near its K-nearest neighbors no matter how near or far they are</a:t>
            </a:r>
          </a:p>
          <a:p>
            <a:pPr lvl="1"/>
            <a:r>
              <a:rPr lang="en-US" b="1" dirty="0"/>
              <a:t>Advantage</a:t>
            </a:r>
            <a:r>
              <a:rPr lang="en-US" dirty="0"/>
              <a:t> of this is that you can see how many points are in each cluster </a:t>
            </a:r>
          </a:p>
          <a:p>
            <a:pPr lvl="1"/>
            <a:r>
              <a:rPr lang="en-US" b="1" dirty="0"/>
              <a:t>Disadvantage</a:t>
            </a:r>
            <a:r>
              <a:rPr lang="en-US" dirty="0"/>
              <a:t> is you don’t get an idea of the real (even local) density</a:t>
            </a:r>
          </a:p>
        </p:txBody>
      </p:sp>
    </p:spTree>
    <p:extLst>
      <p:ext uri="{BB962C8B-B14F-4D97-AF65-F5344CB8AC3E}">
        <p14:creationId xmlns:p14="http://schemas.microsoft.com/office/powerpoint/2010/main" val="266672500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A8822D-5D29-8E4B-B61D-972B9689F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density inducing variant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C21A87-A2EC-3944-99C3-A0F1361DAC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284670"/>
            <a:ext cx="4885559" cy="482645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EE825E8-A039-BF47-A5D5-0511D1F37AA0}"/>
              </a:ext>
            </a:extLst>
          </p:cNvPr>
          <p:cNvSpPr/>
          <p:nvPr/>
        </p:nvSpPr>
        <p:spPr>
          <a:xfrm>
            <a:off x="1537890" y="6123539"/>
            <a:ext cx="34616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cb.csail.mit.edu</a:t>
            </a:r>
            <a:r>
              <a:rPr lang="en-US" dirty="0"/>
              <a:t>/</a:t>
            </a:r>
            <a:r>
              <a:rPr lang="en-US" dirty="0" err="1"/>
              <a:t>cb</a:t>
            </a:r>
            <a:r>
              <a:rPr lang="en-US" dirty="0"/>
              <a:t>/</a:t>
            </a:r>
            <a:r>
              <a:rPr lang="en-US" dirty="0" err="1"/>
              <a:t>densvis</a:t>
            </a:r>
            <a:r>
              <a:rPr lang="en-US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408505571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7A4F18-B189-0446-855E-095FD990FA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Differences from </a:t>
            </a:r>
            <a:r>
              <a:rPr lang="en-US" dirty="0" err="1"/>
              <a:t>tSNE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091763-2D76-DA41-AD5B-9865C5E244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4360" y="1689483"/>
            <a:ext cx="8180989" cy="4351338"/>
          </a:xfrm>
        </p:spPr>
        <p:txBody>
          <a:bodyPr>
            <a:normAutofit/>
          </a:bodyPr>
          <a:lstStyle/>
          <a:p>
            <a:r>
              <a:rPr lang="en-US" dirty="0"/>
              <a:t>Initialized with a Laplacian eigenmap, stronger start to a greedy method </a:t>
            </a:r>
          </a:p>
          <a:p>
            <a:endParaRPr lang="en-US" dirty="0"/>
          </a:p>
          <a:p>
            <a:r>
              <a:rPr lang="en-US" dirty="0"/>
              <a:t>Noise-contrastive estimation in the implementation </a:t>
            </a:r>
          </a:p>
          <a:p>
            <a:pPr lvl="1"/>
            <a:r>
              <a:rPr lang="en-US" dirty="0"/>
              <a:t>UMAP uses an un-normalized matrix (probabilities don’t sum to 1)</a:t>
            </a:r>
          </a:p>
          <a:p>
            <a:pPr lvl="1"/>
            <a:r>
              <a:rPr lang="en-US" dirty="0"/>
              <a:t>Instead some points are sampled and if they are far away they have to be repelled</a:t>
            </a:r>
          </a:p>
          <a:p>
            <a:pPr lvl="1"/>
            <a:r>
              <a:rPr lang="en-US" dirty="0"/>
              <a:t>All nearest neighbors have to be put close</a:t>
            </a:r>
          </a:p>
          <a:p>
            <a:pPr lvl="1"/>
            <a:r>
              <a:rPr lang="en-US" dirty="0"/>
              <a:t>This decreases the repulsion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Less “explosive looking”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A439E-4AE0-C94B-84BB-1F74D65777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9700" y="4693440"/>
            <a:ext cx="1652314" cy="170289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B6C0C80-B86A-8E40-9D60-2A902332B7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2014" y="4693440"/>
            <a:ext cx="1675648" cy="170289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09F52C7-B95E-8447-8719-CB0C04F5A031}"/>
              </a:ext>
            </a:extLst>
          </p:cNvPr>
          <p:cNvSpPr txBox="1"/>
          <p:nvPr/>
        </p:nvSpPr>
        <p:spPr>
          <a:xfrm>
            <a:off x="4214648" y="6396335"/>
            <a:ext cx="9204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tSNE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05EE60-310D-D645-984B-2A677FAB590A}"/>
              </a:ext>
            </a:extLst>
          </p:cNvPr>
          <p:cNvSpPr txBox="1"/>
          <p:nvPr/>
        </p:nvSpPr>
        <p:spPr>
          <a:xfrm>
            <a:off x="5893855" y="6396334"/>
            <a:ext cx="10919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UMAP</a:t>
            </a:r>
          </a:p>
        </p:txBody>
      </p:sp>
    </p:spTree>
    <p:extLst>
      <p:ext uri="{BB962C8B-B14F-4D97-AF65-F5344CB8AC3E}">
        <p14:creationId xmlns:p14="http://schemas.microsoft.com/office/powerpoint/2010/main" val="39461946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A361041D-B671-9F4C-95DC-3A76598CF91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25162" y="1850473"/>
            <a:ext cx="5029200" cy="36576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474449" y="5330770"/>
            <a:ext cx="1072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Feature 1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3672213" y="5500711"/>
            <a:ext cx="1936286" cy="1472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 rot="16200000">
            <a:off x="1604259" y="4430566"/>
            <a:ext cx="1072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Feature 2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2140494" y="2280783"/>
            <a:ext cx="0" cy="1735567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itle 6">
            <a:extLst>
              <a:ext uri="{FF2B5EF4-FFF2-40B4-BE49-F238E27FC236}">
                <a16:creationId xmlns:a16="http://schemas.microsoft.com/office/drawing/2014/main" id="{5CE258B4-8FA4-714C-9E29-2F0F0DCA5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30"/>
            <a:ext cx="7886700" cy="736402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Features reveal structure</a:t>
            </a:r>
          </a:p>
        </p:txBody>
      </p:sp>
    </p:spTree>
    <p:extLst>
      <p:ext uri="{BB962C8B-B14F-4D97-AF65-F5344CB8AC3E}">
        <p14:creationId xmlns:p14="http://schemas.microsoft.com/office/powerpoint/2010/main" val="152003350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359" y="308274"/>
            <a:ext cx="6144466" cy="994172"/>
          </a:xfrm>
        </p:spPr>
        <p:txBody>
          <a:bodyPr>
            <a:normAutofit/>
          </a:bodyPr>
          <a:lstStyle/>
          <a:p>
            <a:r>
              <a:rPr lang="en-US" dirty="0">
                <a:ea typeface="Avenir Book" charset="0"/>
              </a:rPr>
              <a:t>PHATE: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9671" y="1302445"/>
            <a:ext cx="8393808" cy="5066823"/>
          </a:xfrm>
        </p:spPr>
        <p:txBody>
          <a:bodyPr>
            <a:normAutofit/>
          </a:bodyPr>
          <a:lstStyle/>
          <a:p>
            <a:r>
              <a:rPr lang="en-US" dirty="0"/>
              <a:t>Goal: to preserve manifold structure </a:t>
            </a:r>
          </a:p>
          <a:p>
            <a:endParaRPr lang="en-US" dirty="0"/>
          </a:p>
          <a:p>
            <a:r>
              <a:rPr lang="en-US" dirty="0"/>
              <a:t>Step 1. Each cell is represented as a t-step diffusion probability to other cells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Diffusion induces global connectivity and denoises paths</a:t>
            </a:r>
          </a:p>
          <a:p>
            <a:r>
              <a:rPr lang="en-US" dirty="0"/>
              <a:t>PHATE uses an adaptive Markov matrix too! But using it for diffusion is very different from using it to match neighbors directly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0673" y="3100213"/>
            <a:ext cx="6373905" cy="1246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47763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ED92D4-E5CD-E74A-AEF2-A8485F55B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Diffusion in PHATE denoises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65FEF6-BFEE-7448-8854-5DEAE78533C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7032" y="2216306"/>
            <a:ext cx="2770814" cy="239297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3AF4EDF-2449-7046-99F5-0679D95C169C}"/>
              </a:ext>
            </a:extLst>
          </p:cNvPr>
          <p:cNvSpPr txBox="1"/>
          <p:nvPr/>
        </p:nvSpPr>
        <p:spPr>
          <a:xfrm>
            <a:off x="539955" y="4609282"/>
            <a:ext cx="265810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Connectivity </a:t>
            </a:r>
          </a:p>
          <a:p>
            <a:pPr algn="l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without diffusion</a:t>
            </a:r>
          </a:p>
          <a:p>
            <a:pPr algn="l"/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2BAC46B-2475-7C4A-A864-3502040CAFE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01749" y="2128095"/>
            <a:ext cx="3395936" cy="260180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3FABFD6-2398-F94D-BDBC-23B9E980CE45}"/>
              </a:ext>
            </a:extLst>
          </p:cNvPr>
          <p:cNvSpPr txBox="1"/>
          <p:nvPr/>
        </p:nvSpPr>
        <p:spPr>
          <a:xfrm>
            <a:off x="5563901" y="4729904"/>
            <a:ext cx="29514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Connectivity after</a:t>
            </a:r>
          </a:p>
          <a:p>
            <a:pPr algn="l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t-steps of diffusion</a:t>
            </a:r>
          </a:p>
        </p:txBody>
      </p:sp>
    </p:spTree>
    <p:extLst>
      <p:ext uri="{BB962C8B-B14F-4D97-AF65-F5344CB8AC3E}">
        <p14:creationId xmlns:p14="http://schemas.microsoft.com/office/powerpoint/2010/main" val="247588812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EFB6A-6F34-E94A-BD48-74F97D4D8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Adaptive Alpha-decay kernel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3E7292-44A9-C049-B8A5-B42A4E22DD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7527378" cy="4351338"/>
          </a:xfrm>
        </p:spPr>
        <p:txBody>
          <a:bodyPr/>
          <a:lstStyle/>
          <a:p>
            <a:r>
              <a:rPr lang="en-US" dirty="0"/>
              <a:t>Adaptive kernel in PHATE separate geometry from density</a:t>
            </a:r>
          </a:p>
          <a:p>
            <a:r>
              <a:rPr lang="en-US" dirty="0"/>
              <a:t>If there are density variations in the initial Markov matrix creation then paths tend to drift towards dense regions and it DISTORTS geometry</a:t>
            </a:r>
          </a:p>
          <a:p>
            <a:r>
              <a:rPr lang="en-US" dirty="0"/>
              <a:t>Adaptive kernel (bandwidth set to Kth nearest neighbor) reveals geometry</a:t>
            </a:r>
          </a:p>
        </p:txBody>
      </p:sp>
    </p:spTree>
    <p:extLst>
      <p:ext uri="{BB962C8B-B14F-4D97-AF65-F5344CB8AC3E}">
        <p14:creationId xmlns:p14="http://schemas.microsoft.com/office/powerpoint/2010/main" val="42162630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359" y="308274"/>
            <a:ext cx="6144466" cy="994172"/>
          </a:xfrm>
        </p:spPr>
        <p:txBody>
          <a:bodyPr>
            <a:normAutofit/>
          </a:bodyPr>
          <a:lstStyle/>
          <a:p>
            <a:r>
              <a:rPr lang="en-US" dirty="0">
                <a:ea typeface="Avenir Book" charset="0"/>
              </a:rPr>
              <a:t>PHATE: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9671" y="1302446"/>
            <a:ext cx="8393808" cy="4216726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Goal: to  preserve manifold structure </a:t>
            </a:r>
          </a:p>
          <a:p>
            <a:endParaRPr lang="en-US" dirty="0"/>
          </a:p>
          <a:p>
            <a:r>
              <a:rPr lang="en-US" dirty="0"/>
              <a:t>Step 1. Each cell is represented as a t-step diffusion probability to other cells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Step 2: Re-represent each point by  its diffusion probabilities to all other points 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0673" y="3100213"/>
            <a:ext cx="6373905" cy="124624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129765" y="5281178"/>
            <a:ext cx="2160776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C</a:t>
            </a:r>
            <a:r>
              <a:rPr lang="en-US" sz="1350" baseline="-25000" dirty="0"/>
              <a:t>1</a:t>
            </a:r>
            <a:r>
              <a:rPr lang="en-US" sz="1350" dirty="0"/>
              <a:t> = [ p</a:t>
            </a:r>
            <a:r>
              <a:rPr lang="en-US" sz="1350" baseline="-25000" dirty="0"/>
              <a:t>11</a:t>
            </a:r>
            <a:r>
              <a:rPr lang="en-US" sz="1350" dirty="0"/>
              <a:t> p</a:t>
            </a:r>
            <a:r>
              <a:rPr lang="en-US" sz="1350" baseline="-25000" dirty="0"/>
              <a:t>12</a:t>
            </a:r>
            <a:r>
              <a:rPr lang="en-US" sz="1350" dirty="0"/>
              <a:t> </a:t>
            </a:r>
            <a:r>
              <a:rPr lang="mr-IN" sz="1350" dirty="0"/>
              <a:t>……</a:t>
            </a:r>
            <a:r>
              <a:rPr lang="en-US" sz="1350" dirty="0"/>
              <a:t>.p</a:t>
            </a:r>
            <a:r>
              <a:rPr lang="en-US" sz="1350" baseline="-25000" dirty="0"/>
              <a:t>1n</a:t>
            </a:r>
            <a:r>
              <a:rPr lang="en-US" sz="1350" dirty="0"/>
              <a:t>]</a:t>
            </a:r>
          </a:p>
          <a:p>
            <a:r>
              <a:rPr lang="en-US" sz="1350" dirty="0"/>
              <a:t>C</a:t>
            </a:r>
            <a:r>
              <a:rPr lang="en-US" sz="1350" baseline="-25000" dirty="0"/>
              <a:t>2</a:t>
            </a:r>
            <a:r>
              <a:rPr lang="en-US" sz="1350" dirty="0"/>
              <a:t> = [ p</a:t>
            </a:r>
            <a:r>
              <a:rPr lang="en-US" sz="1350" baseline="-25000" dirty="0"/>
              <a:t>21</a:t>
            </a:r>
            <a:r>
              <a:rPr lang="en-US" sz="1350" dirty="0"/>
              <a:t> p</a:t>
            </a:r>
            <a:r>
              <a:rPr lang="en-US" sz="1350" baseline="-25000" dirty="0"/>
              <a:t>22</a:t>
            </a:r>
            <a:r>
              <a:rPr lang="en-US" sz="1350" dirty="0"/>
              <a:t> </a:t>
            </a:r>
            <a:r>
              <a:rPr lang="mr-IN" sz="1350" dirty="0"/>
              <a:t>……</a:t>
            </a:r>
            <a:r>
              <a:rPr lang="en-US" sz="1350" dirty="0"/>
              <a:t>.p</a:t>
            </a:r>
            <a:r>
              <a:rPr lang="en-US" sz="1350" baseline="-25000" dirty="0"/>
              <a:t>2n</a:t>
            </a:r>
            <a:r>
              <a:rPr lang="en-US" sz="1350" dirty="0"/>
              <a:t>]</a:t>
            </a:r>
          </a:p>
          <a:p>
            <a:r>
              <a:rPr lang="mr-IN" sz="1350" dirty="0"/>
              <a:t>…</a:t>
            </a:r>
            <a:endParaRPr lang="en-US" sz="1350" dirty="0"/>
          </a:p>
          <a:p>
            <a:r>
              <a:rPr lang="en-US" sz="1350" dirty="0"/>
              <a:t>C</a:t>
            </a:r>
            <a:r>
              <a:rPr lang="en-US" sz="1350" baseline="-25000" dirty="0"/>
              <a:t>n</a:t>
            </a:r>
            <a:r>
              <a:rPr lang="en-US" sz="1350" dirty="0"/>
              <a:t> = [ p</a:t>
            </a:r>
            <a:r>
              <a:rPr lang="en-US" sz="1350" baseline="-25000" dirty="0"/>
              <a:t>n1</a:t>
            </a:r>
            <a:r>
              <a:rPr lang="en-US" sz="1350" dirty="0"/>
              <a:t> p</a:t>
            </a:r>
            <a:r>
              <a:rPr lang="en-US" sz="1350" baseline="-25000" dirty="0"/>
              <a:t>n2</a:t>
            </a:r>
            <a:r>
              <a:rPr lang="en-US" sz="1350" dirty="0"/>
              <a:t> </a:t>
            </a:r>
            <a:r>
              <a:rPr lang="mr-IN" sz="1350" dirty="0"/>
              <a:t>……</a:t>
            </a:r>
            <a:r>
              <a:rPr lang="en-US" sz="1350" dirty="0"/>
              <a:t>.</a:t>
            </a:r>
            <a:r>
              <a:rPr lang="en-US" sz="1350" dirty="0" err="1"/>
              <a:t>p</a:t>
            </a:r>
            <a:r>
              <a:rPr lang="en-US" sz="1350" baseline="-25000" dirty="0" err="1"/>
              <a:t>nn</a:t>
            </a:r>
            <a:r>
              <a:rPr lang="en-US" sz="1350" dirty="0"/>
              <a:t>]</a:t>
            </a:r>
          </a:p>
          <a:p>
            <a:endParaRPr lang="en-US" sz="1350" dirty="0"/>
          </a:p>
          <a:p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183197704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>
            <a:spLocks noGrp="1"/>
          </p:cNvSpPr>
          <p:nvPr>
            <p:ph sz="half" idx="1"/>
          </p:nvPr>
        </p:nvSpPr>
        <p:spPr>
          <a:xfrm>
            <a:off x="363332" y="544480"/>
            <a:ext cx="8393808" cy="5718533"/>
          </a:xfrm>
        </p:spPr>
        <p:txBody>
          <a:bodyPr>
            <a:normAutofit/>
          </a:bodyPr>
          <a:lstStyle/>
          <a:p>
            <a:r>
              <a:rPr lang="en-US" dirty="0"/>
              <a:t>Step 3. Define a new distance between points with this new representation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Step 4: Embed with multidimensional scaling</a:t>
            </a:r>
          </a:p>
          <a:p>
            <a:endParaRPr lang="en-US" dirty="0"/>
          </a:p>
          <a:p>
            <a:r>
              <a:rPr lang="en-US" dirty="0"/>
              <a:t>This reorganizes information in a diffusion map into 2D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133222" y="1338200"/>
            <a:ext cx="2160776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C</a:t>
            </a:r>
            <a:r>
              <a:rPr lang="en-US" sz="1350" baseline="-25000" dirty="0"/>
              <a:t>1</a:t>
            </a:r>
            <a:r>
              <a:rPr lang="en-US" sz="1350" dirty="0"/>
              <a:t> = [ p</a:t>
            </a:r>
            <a:r>
              <a:rPr lang="en-US" sz="1350" baseline="-25000" dirty="0"/>
              <a:t>11</a:t>
            </a:r>
            <a:r>
              <a:rPr lang="en-US" sz="1350" dirty="0"/>
              <a:t> p</a:t>
            </a:r>
            <a:r>
              <a:rPr lang="en-US" sz="1350" baseline="-25000" dirty="0"/>
              <a:t>12</a:t>
            </a:r>
            <a:r>
              <a:rPr lang="en-US" sz="1350" dirty="0"/>
              <a:t> </a:t>
            </a:r>
            <a:r>
              <a:rPr lang="mr-IN" sz="1350" dirty="0"/>
              <a:t>……</a:t>
            </a:r>
            <a:r>
              <a:rPr lang="en-US" sz="1350" dirty="0"/>
              <a:t>.p</a:t>
            </a:r>
            <a:r>
              <a:rPr lang="en-US" sz="1350" baseline="-25000" dirty="0"/>
              <a:t>1n</a:t>
            </a:r>
            <a:r>
              <a:rPr lang="en-US" sz="1350" dirty="0"/>
              <a:t>]</a:t>
            </a:r>
          </a:p>
          <a:p>
            <a:r>
              <a:rPr lang="mr-IN" sz="1350" dirty="0"/>
              <a:t>……</a:t>
            </a:r>
            <a:endParaRPr lang="en-US" sz="1350" dirty="0"/>
          </a:p>
          <a:p>
            <a:r>
              <a:rPr lang="en-US" sz="1350" dirty="0">
                <a:solidFill>
                  <a:srgbClr val="FF0000"/>
                </a:solidFill>
              </a:rPr>
              <a:t>C</a:t>
            </a:r>
            <a:r>
              <a:rPr lang="en-US" sz="1350" baseline="-25000" dirty="0">
                <a:solidFill>
                  <a:srgbClr val="FF0000"/>
                </a:solidFill>
              </a:rPr>
              <a:t>i</a:t>
            </a:r>
            <a:r>
              <a:rPr lang="en-US" sz="1350" dirty="0">
                <a:solidFill>
                  <a:srgbClr val="FF0000"/>
                </a:solidFill>
              </a:rPr>
              <a:t> = [ p</a:t>
            </a:r>
            <a:r>
              <a:rPr lang="en-US" sz="1350" baseline="-25000" dirty="0">
                <a:solidFill>
                  <a:srgbClr val="FF0000"/>
                </a:solidFill>
              </a:rPr>
              <a:t>i1</a:t>
            </a:r>
            <a:r>
              <a:rPr lang="en-US" sz="1350" dirty="0">
                <a:solidFill>
                  <a:srgbClr val="FF0000"/>
                </a:solidFill>
              </a:rPr>
              <a:t> p</a:t>
            </a:r>
            <a:r>
              <a:rPr lang="en-US" sz="1350" baseline="-25000" dirty="0">
                <a:solidFill>
                  <a:srgbClr val="FF0000"/>
                </a:solidFill>
              </a:rPr>
              <a:t>i2</a:t>
            </a:r>
            <a:r>
              <a:rPr lang="en-US" sz="1350" dirty="0">
                <a:solidFill>
                  <a:srgbClr val="FF0000"/>
                </a:solidFill>
              </a:rPr>
              <a:t> </a:t>
            </a:r>
            <a:r>
              <a:rPr lang="mr-IN" sz="1350" dirty="0">
                <a:solidFill>
                  <a:srgbClr val="FF0000"/>
                </a:solidFill>
              </a:rPr>
              <a:t>……</a:t>
            </a:r>
            <a:r>
              <a:rPr lang="en-US" sz="1350" dirty="0">
                <a:solidFill>
                  <a:srgbClr val="FF0000"/>
                </a:solidFill>
              </a:rPr>
              <a:t>.p</a:t>
            </a:r>
            <a:r>
              <a:rPr lang="en-US" sz="1350" baseline="-25000" dirty="0">
                <a:solidFill>
                  <a:srgbClr val="FF0000"/>
                </a:solidFill>
              </a:rPr>
              <a:t>in</a:t>
            </a:r>
            <a:r>
              <a:rPr lang="en-US" sz="1350" dirty="0">
                <a:solidFill>
                  <a:srgbClr val="FF0000"/>
                </a:solidFill>
              </a:rPr>
              <a:t>]</a:t>
            </a:r>
          </a:p>
          <a:p>
            <a:r>
              <a:rPr lang="mr-IN" sz="1350" dirty="0"/>
              <a:t>…</a:t>
            </a:r>
            <a:endParaRPr lang="en-US" sz="1350" dirty="0"/>
          </a:p>
          <a:p>
            <a:r>
              <a:rPr lang="en-US" sz="1350" dirty="0" err="1">
                <a:solidFill>
                  <a:srgbClr val="FF0000"/>
                </a:solidFill>
              </a:rPr>
              <a:t>C</a:t>
            </a:r>
            <a:r>
              <a:rPr lang="en-US" sz="1350" baseline="-25000" dirty="0" err="1">
                <a:solidFill>
                  <a:srgbClr val="FF0000"/>
                </a:solidFill>
              </a:rPr>
              <a:t>j</a:t>
            </a:r>
            <a:r>
              <a:rPr lang="en-US" sz="1350" dirty="0">
                <a:solidFill>
                  <a:srgbClr val="FF0000"/>
                </a:solidFill>
              </a:rPr>
              <a:t> = [ p</a:t>
            </a:r>
            <a:r>
              <a:rPr lang="en-US" sz="1350" baseline="-25000" dirty="0">
                <a:solidFill>
                  <a:srgbClr val="FF0000"/>
                </a:solidFill>
              </a:rPr>
              <a:t>j1</a:t>
            </a:r>
            <a:r>
              <a:rPr lang="en-US" sz="1350" dirty="0">
                <a:solidFill>
                  <a:srgbClr val="FF0000"/>
                </a:solidFill>
              </a:rPr>
              <a:t> p</a:t>
            </a:r>
            <a:r>
              <a:rPr lang="en-US" sz="1350" baseline="-25000" dirty="0">
                <a:solidFill>
                  <a:srgbClr val="FF0000"/>
                </a:solidFill>
              </a:rPr>
              <a:t>j2</a:t>
            </a:r>
            <a:r>
              <a:rPr lang="en-US" sz="1350" dirty="0">
                <a:solidFill>
                  <a:srgbClr val="FF0000"/>
                </a:solidFill>
              </a:rPr>
              <a:t> </a:t>
            </a:r>
            <a:r>
              <a:rPr lang="mr-IN" sz="1350" dirty="0">
                <a:solidFill>
                  <a:srgbClr val="FF0000"/>
                </a:solidFill>
              </a:rPr>
              <a:t>……</a:t>
            </a:r>
            <a:r>
              <a:rPr lang="en-US" sz="1350" dirty="0">
                <a:solidFill>
                  <a:srgbClr val="FF0000"/>
                </a:solidFill>
              </a:rPr>
              <a:t>.</a:t>
            </a:r>
            <a:r>
              <a:rPr lang="en-US" sz="1350" dirty="0" err="1">
                <a:solidFill>
                  <a:srgbClr val="FF0000"/>
                </a:solidFill>
              </a:rPr>
              <a:t>p</a:t>
            </a:r>
            <a:r>
              <a:rPr lang="en-US" sz="1350" baseline="-25000" dirty="0" err="1">
                <a:solidFill>
                  <a:srgbClr val="FF0000"/>
                </a:solidFill>
              </a:rPr>
              <a:t>jn</a:t>
            </a:r>
            <a:r>
              <a:rPr lang="en-US" sz="1350" dirty="0">
                <a:solidFill>
                  <a:srgbClr val="FF0000"/>
                </a:solidFill>
              </a:rPr>
              <a:t>]</a:t>
            </a:r>
          </a:p>
          <a:p>
            <a:r>
              <a:rPr lang="mr-IN" sz="1350" dirty="0"/>
              <a:t>…</a:t>
            </a:r>
            <a:endParaRPr lang="en-US" sz="1350" dirty="0"/>
          </a:p>
          <a:p>
            <a:r>
              <a:rPr lang="en-US" sz="1350" dirty="0"/>
              <a:t>C</a:t>
            </a:r>
            <a:r>
              <a:rPr lang="en-US" sz="1350" baseline="-25000" dirty="0"/>
              <a:t>n</a:t>
            </a:r>
            <a:r>
              <a:rPr lang="en-US" sz="1350" dirty="0"/>
              <a:t> = [ p</a:t>
            </a:r>
            <a:r>
              <a:rPr lang="en-US" sz="1350" baseline="-25000" dirty="0"/>
              <a:t>n1</a:t>
            </a:r>
            <a:r>
              <a:rPr lang="en-US" sz="1350" dirty="0"/>
              <a:t> p</a:t>
            </a:r>
            <a:r>
              <a:rPr lang="en-US" sz="1350" baseline="-25000" dirty="0"/>
              <a:t>n2</a:t>
            </a:r>
            <a:r>
              <a:rPr lang="en-US" sz="1350" dirty="0"/>
              <a:t> </a:t>
            </a:r>
            <a:r>
              <a:rPr lang="mr-IN" sz="1350" dirty="0"/>
              <a:t>……</a:t>
            </a:r>
            <a:r>
              <a:rPr lang="en-US" sz="1350" dirty="0"/>
              <a:t>.</a:t>
            </a:r>
            <a:r>
              <a:rPr lang="en-US" sz="1350" dirty="0" err="1"/>
              <a:t>p</a:t>
            </a:r>
            <a:r>
              <a:rPr lang="en-US" sz="1350" baseline="-25000" dirty="0" err="1"/>
              <a:t>nn</a:t>
            </a:r>
            <a:r>
              <a:rPr lang="en-US" sz="1350" dirty="0"/>
              <a:t>]</a:t>
            </a:r>
          </a:p>
          <a:p>
            <a:endParaRPr lang="en-US" sz="1350" dirty="0"/>
          </a:p>
          <a:p>
            <a:endParaRPr lang="en-US" sz="1350" dirty="0"/>
          </a:p>
          <a:p>
            <a:endParaRPr lang="en-US" sz="1350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88686" y="3985058"/>
            <a:ext cx="971550" cy="8382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E46AF46-11CE-F846-9507-ABA034FA2013}"/>
                  </a:ext>
                </a:extLst>
              </p:cNvPr>
              <p:cNvSpPr txBox="1"/>
              <p:nvPr/>
            </p:nvSpPr>
            <p:spPr>
              <a:xfrm>
                <a:off x="2155538" y="3007057"/>
                <a:ext cx="3837845" cy="8438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𝑑𝑖𝑠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𝑖𝑗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radPr>
                        <m:deg/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400" b="0" i="0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log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func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400" b="0" i="0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log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func>
                            </m:e>
                          </m:d>
                        </m:e>
                      </m:rad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</m:oMath>
                  </m:oMathPara>
                </a14:m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E46AF46-11CE-F846-9507-ABA034FA20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5538" y="3007057"/>
                <a:ext cx="3837845" cy="843885"/>
              </a:xfrm>
              <a:prstGeom prst="rect">
                <a:avLst/>
              </a:prstGeom>
              <a:blipFill>
                <a:blip r:embed="rId4"/>
                <a:stretch>
                  <a:fillRect r="-3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7002097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A8001-B0CA-594F-AB61-D3D50476A4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86378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Adaptive vs fixed bandwidth kernel</a:t>
            </a:r>
          </a:p>
        </p:txBody>
      </p:sp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433D8E28-B978-2149-BE7F-84098B80D1F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70835" y="2237362"/>
            <a:ext cx="3745148" cy="3745148"/>
          </a:xfrm>
          <a:prstGeom prst="rect">
            <a:avLst/>
          </a:prstGeom>
        </p:spPr>
      </p:pic>
      <p:pic>
        <p:nvPicPr>
          <p:cNvPr id="6" name="Picture 5" descr="A picture containing map&#10;&#10;Description automatically generated">
            <a:extLst>
              <a:ext uri="{FF2B5EF4-FFF2-40B4-BE49-F238E27FC236}">
                <a16:creationId xmlns:a16="http://schemas.microsoft.com/office/drawing/2014/main" id="{6971E6EE-3BF2-684E-AF9B-68FE4893C67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8017" y="2237362"/>
            <a:ext cx="3745148" cy="374514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1A20D57-CF01-B04B-98CD-0A1C0CC5171D}"/>
              </a:ext>
            </a:extLst>
          </p:cNvPr>
          <p:cNvSpPr txBox="1"/>
          <p:nvPr/>
        </p:nvSpPr>
        <p:spPr>
          <a:xfrm>
            <a:off x="1558240" y="1733194"/>
            <a:ext cx="1484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>
                <a:latin typeface="Arial" panose="020B0604020202020204" pitchFamily="34" charset="0"/>
                <a:cs typeface="Arial" panose="020B0604020202020204" pitchFamily="34" charset="0"/>
              </a:rPr>
              <a:t>Adaptive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E48DA8-010E-0942-A254-CBF5BF844CDC}"/>
              </a:ext>
            </a:extLst>
          </p:cNvPr>
          <p:cNvSpPr txBox="1"/>
          <p:nvPr/>
        </p:nvSpPr>
        <p:spPr>
          <a:xfrm>
            <a:off x="6349523" y="1733193"/>
            <a:ext cx="9877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Fixed</a:t>
            </a:r>
          </a:p>
        </p:txBody>
      </p:sp>
    </p:spTree>
    <p:extLst>
      <p:ext uri="{BB962C8B-B14F-4D97-AF65-F5344CB8AC3E}">
        <p14:creationId xmlns:p14="http://schemas.microsoft.com/office/powerpoint/2010/main" val="364455897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5486" y="108613"/>
            <a:ext cx="8716338" cy="1325563"/>
          </a:xfrm>
        </p:spPr>
        <p:txBody>
          <a:bodyPr/>
          <a:lstStyle/>
          <a:p>
            <a:r>
              <a:rPr lang="en-US" dirty="0"/>
              <a:t>Comparing Artificial Case</a:t>
            </a:r>
          </a:p>
        </p:txBody>
      </p:sp>
      <p:sp>
        <p:nvSpPr>
          <p:cNvPr id="3" name="Rectangle 2"/>
          <p:cNvSpPr/>
          <p:nvPr/>
        </p:nvSpPr>
        <p:spPr>
          <a:xfrm>
            <a:off x="112734" y="2176406"/>
            <a:ext cx="472752" cy="8047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821862" y="1983548"/>
            <a:ext cx="1883760" cy="8047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7256012" y="1983547"/>
            <a:ext cx="1688926" cy="8047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83436"/>
            <a:ext cx="9131300" cy="2209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369" y="4193347"/>
            <a:ext cx="8686800" cy="222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49889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AF757CB-3C38-784D-B4E8-F498AB5F9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visualization algorithms on single-cell data</a:t>
            </a: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BC9A9EE7-7D8B-224D-8455-3087EB921C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9846" y="1836616"/>
            <a:ext cx="8623326" cy="4876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013238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7F43010-CFD8-E84A-A998-76C158B7DF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8582"/>
            <a:ext cx="9144000" cy="5700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09135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32B8D-DDC4-CB4A-A008-829E0D4CB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745" y="405438"/>
            <a:ext cx="8242081" cy="1325563"/>
          </a:xfrm>
        </p:spPr>
        <p:txBody>
          <a:bodyPr/>
          <a:lstStyle/>
          <a:p>
            <a:r>
              <a:rPr lang="en-US" dirty="0"/>
              <a:t>Data agnostic: Neural network loss landscapes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DC8BC8-EBF2-A649-932E-094D06C45A60}"/>
              </a:ext>
            </a:extLst>
          </p:cNvPr>
          <p:cNvSpPr txBox="1"/>
          <p:nvPr/>
        </p:nvSpPr>
        <p:spPr>
          <a:xfrm>
            <a:off x="725214" y="5990897"/>
            <a:ext cx="27494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Horoi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et al. 2020]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8FB466-6C03-4B4D-884C-FBB6168BFA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626" y="2592065"/>
            <a:ext cx="7950200" cy="2768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3774053-2736-F14A-BB99-231CE7D43948}"/>
              </a:ext>
            </a:extLst>
          </p:cNvPr>
          <p:cNvSpPr txBox="1"/>
          <p:nvPr/>
        </p:nvSpPr>
        <p:spPr>
          <a:xfrm>
            <a:off x="954250" y="2405499"/>
            <a:ext cx="12053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PHATE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10B250-F12A-9147-9A4F-92543E6EAF51}"/>
              </a:ext>
            </a:extLst>
          </p:cNvPr>
          <p:cNvSpPr txBox="1"/>
          <p:nvPr/>
        </p:nvSpPr>
        <p:spPr>
          <a:xfrm>
            <a:off x="2751519" y="2361232"/>
            <a:ext cx="9204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tSNE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57AB74-F49D-0946-A482-8062FB478E08}"/>
              </a:ext>
            </a:extLst>
          </p:cNvPr>
          <p:cNvSpPr txBox="1"/>
          <p:nvPr/>
        </p:nvSpPr>
        <p:spPr>
          <a:xfrm>
            <a:off x="4559298" y="2405499"/>
            <a:ext cx="10919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UMAP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1309B9B-7327-A941-8B0D-4ACC55E82AD2}"/>
              </a:ext>
            </a:extLst>
          </p:cNvPr>
          <p:cNvSpPr txBox="1"/>
          <p:nvPr/>
        </p:nvSpPr>
        <p:spPr>
          <a:xfrm>
            <a:off x="6493202" y="2405499"/>
            <a:ext cx="8354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PCA</a:t>
            </a:r>
          </a:p>
        </p:txBody>
      </p:sp>
    </p:spTree>
    <p:extLst>
      <p:ext uri="{BB962C8B-B14F-4D97-AF65-F5344CB8AC3E}">
        <p14:creationId xmlns:p14="http://schemas.microsoft.com/office/powerpoint/2010/main" val="30178895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34D6EEFF-6168-AF4A-879A-5AF11D4B683D}"/>
              </a:ext>
            </a:extLst>
          </p:cNvPr>
          <p:cNvGrpSpPr/>
          <p:nvPr/>
        </p:nvGrpSpPr>
        <p:grpSpPr>
          <a:xfrm>
            <a:off x="2158971" y="1923311"/>
            <a:ext cx="5029200" cy="3657600"/>
            <a:chOff x="2158971" y="1857836"/>
            <a:chExt cx="5029200" cy="3657600"/>
          </a:xfrm>
        </p:grpSpPr>
        <p:pic>
          <p:nvPicPr>
            <p:cNvPr id="19" name="Picture 18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52CF4C60-BC0C-5848-BD8C-E1BF188725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158971" y="1857836"/>
              <a:ext cx="5029200" cy="3657600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511B6A0E-B98E-3E49-BE31-465A17CF4191}"/>
                </a:ext>
              </a:extLst>
            </p:cNvPr>
            <p:cNvSpPr/>
            <p:nvPr/>
          </p:nvSpPr>
          <p:spPr>
            <a:xfrm>
              <a:off x="3010763" y="2288146"/>
              <a:ext cx="2672861" cy="25725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Cross 4"/>
          <p:cNvSpPr/>
          <p:nvPr/>
        </p:nvSpPr>
        <p:spPr>
          <a:xfrm>
            <a:off x="4908116" y="4186385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ross 5"/>
          <p:cNvSpPr/>
          <p:nvPr/>
        </p:nvSpPr>
        <p:spPr>
          <a:xfrm>
            <a:off x="5267057" y="4412024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ross 6"/>
          <p:cNvSpPr/>
          <p:nvPr/>
        </p:nvSpPr>
        <p:spPr>
          <a:xfrm>
            <a:off x="3596787" y="2984993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ross 7"/>
          <p:cNvSpPr/>
          <p:nvPr/>
        </p:nvSpPr>
        <p:spPr>
          <a:xfrm>
            <a:off x="4392829" y="3622805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ross 8"/>
          <p:cNvSpPr/>
          <p:nvPr/>
        </p:nvSpPr>
        <p:spPr>
          <a:xfrm>
            <a:off x="4173623" y="3400205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2474449" y="5330770"/>
            <a:ext cx="1072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Feature 1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3672213" y="5500711"/>
            <a:ext cx="1936286" cy="1472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 rot="16200000">
            <a:off x="1604259" y="4430566"/>
            <a:ext cx="1072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Feature 2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2140494" y="2280783"/>
            <a:ext cx="0" cy="1735567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itle 6">
            <a:extLst>
              <a:ext uri="{FF2B5EF4-FFF2-40B4-BE49-F238E27FC236}">
                <a16:creationId xmlns:a16="http://schemas.microsoft.com/office/drawing/2014/main" id="{5CE258B4-8FA4-714C-9E29-2F0F0DCA5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30"/>
            <a:ext cx="7886700" cy="736402"/>
          </a:xfrm>
        </p:spPr>
        <p:txBody>
          <a:bodyPr>
            <a:normAutofit fontScale="90000"/>
          </a:bodyPr>
          <a:lstStyle/>
          <a:p>
            <a:r>
              <a:rPr lang="en-US" dirty="0"/>
              <a:t>Many types of structure can exist in data</a:t>
            </a:r>
          </a:p>
        </p:txBody>
      </p:sp>
      <p:sp>
        <p:nvSpPr>
          <p:cNvPr id="17" name="Cross 16"/>
          <p:cNvSpPr/>
          <p:nvPr/>
        </p:nvSpPr>
        <p:spPr>
          <a:xfrm>
            <a:off x="3888547" y="3143626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ross 17"/>
          <p:cNvSpPr/>
          <p:nvPr/>
        </p:nvSpPr>
        <p:spPr>
          <a:xfrm>
            <a:off x="4580659" y="3934382"/>
            <a:ext cx="187830" cy="187830"/>
          </a:xfrm>
          <a:prstGeom prst="plus">
            <a:avLst>
              <a:gd name="adj" fmla="val 33823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65E6CA7-3A54-5B49-90D1-F9CEE5025E9B}"/>
              </a:ext>
            </a:extLst>
          </p:cNvPr>
          <p:cNvSpPr/>
          <p:nvPr/>
        </p:nvSpPr>
        <p:spPr>
          <a:xfrm>
            <a:off x="5779477" y="2280783"/>
            <a:ext cx="1408694" cy="13420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45813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94037-1B6C-B14C-AA2B-1E8C2F170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Quantative</a:t>
            </a:r>
            <a:r>
              <a:rPr lang="en-US" dirty="0"/>
              <a:t> Comparisons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955823-5B0B-5646-AB73-CBA55C1221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65403"/>
            <a:ext cx="9144000" cy="2527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62982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CA602C4-A3E2-C146-9B75-79A5BF3C70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549" y="0"/>
            <a:ext cx="8662737" cy="68580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2B80D842-7CD7-A447-8D06-B71DB659C5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47944" y="105103"/>
            <a:ext cx="1923393" cy="751004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DeMAP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520317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C710C01A-4DA9-614C-8881-6AF11D1E58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831" y="465958"/>
            <a:ext cx="8066337" cy="59260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6A677AA-CF8E-A34B-BBAF-A27A775294DE}"/>
              </a:ext>
            </a:extLst>
          </p:cNvPr>
          <p:cNvSpPr txBox="1"/>
          <p:nvPr/>
        </p:nvSpPr>
        <p:spPr>
          <a:xfrm>
            <a:off x="0" y="6550223"/>
            <a:ext cx="18774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Wikimedia Commons</a:t>
            </a:r>
          </a:p>
        </p:txBody>
      </p:sp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8C115234-08A1-9E4A-B4F6-8D16F8F429DB}"/>
              </a:ext>
            </a:extLst>
          </p:cNvPr>
          <p:cNvSpPr/>
          <p:nvPr/>
        </p:nvSpPr>
        <p:spPr>
          <a:xfrm>
            <a:off x="6574971" y="925800"/>
            <a:ext cx="2030198" cy="1403743"/>
          </a:xfrm>
          <a:prstGeom prst="wedgeRoundRectCallout">
            <a:avLst>
              <a:gd name="adj1" fmla="val -7964"/>
              <a:gd name="adj2" fmla="val 67153"/>
              <a:gd name="adj3" fmla="val 16667"/>
            </a:avLst>
          </a:prstGeom>
          <a:solidFill>
            <a:srgbClr val="FFFFFF">
              <a:alpha val="89804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It’s a string network!</a:t>
            </a:r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9340E4A3-BE89-704D-AE78-85F877872C4B}"/>
              </a:ext>
            </a:extLst>
          </p:cNvPr>
          <p:cNvSpPr/>
          <p:nvPr/>
        </p:nvSpPr>
        <p:spPr>
          <a:xfrm>
            <a:off x="4324131" y="0"/>
            <a:ext cx="2030198" cy="1403743"/>
          </a:xfrm>
          <a:prstGeom prst="wedgeRoundRectCallout">
            <a:avLst>
              <a:gd name="adj1" fmla="val -27267"/>
              <a:gd name="adj2" fmla="val 90417"/>
              <a:gd name="adj3" fmla="val 16667"/>
            </a:avLst>
          </a:prstGeom>
          <a:solidFill>
            <a:srgbClr val="FFFFFF">
              <a:alpha val="89804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I’m certain its a triangle</a:t>
            </a:r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56F8C053-09F7-2448-B8E0-5A594D10129F}"/>
              </a:ext>
            </a:extLst>
          </p:cNvPr>
          <p:cNvSpPr/>
          <p:nvPr/>
        </p:nvSpPr>
        <p:spPr>
          <a:xfrm>
            <a:off x="103402" y="1210777"/>
            <a:ext cx="1717015" cy="1403743"/>
          </a:xfrm>
          <a:prstGeom prst="wedgeRoundRectCallout">
            <a:avLst>
              <a:gd name="adj1" fmla="val 20889"/>
              <a:gd name="adj2" fmla="val 65602"/>
              <a:gd name="adj3" fmla="val 16667"/>
            </a:avLst>
          </a:prstGeom>
          <a:solidFill>
            <a:srgbClr val="FFFFFF">
              <a:alpha val="89804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It’s a conic section</a:t>
            </a:r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22C809F7-7341-CD4C-ADA2-140BB559A9B0}"/>
              </a:ext>
            </a:extLst>
          </p:cNvPr>
          <p:cNvSpPr/>
          <p:nvPr/>
        </p:nvSpPr>
        <p:spPr>
          <a:xfrm>
            <a:off x="7010399" y="5300368"/>
            <a:ext cx="2030198" cy="1403743"/>
          </a:xfrm>
          <a:prstGeom prst="wedgeRoundRectCallout">
            <a:avLst>
              <a:gd name="adj1" fmla="val -51932"/>
              <a:gd name="adj2" fmla="val -94147"/>
              <a:gd name="adj3" fmla="val 16667"/>
            </a:avLst>
          </a:prstGeom>
          <a:solidFill>
            <a:srgbClr val="FFFFFF">
              <a:alpha val="89804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Look, a Fibonacci sequence!</a:t>
            </a:r>
          </a:p>
        </p:txBody>
      </p:sp>
    </p:spTree>
    <p:extLst>
      <p:ext uri="{BB962C8B-B14F-4D97-AF65-F5344CB8AC3E}">
        <p14:creationId xmlns:p14="http://schemas.microsoft.com/office/powerpoint/2010/main" val="207662519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CBBFE4A-586B-694D-A6C1-A5EA94B30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69744"/>
            <a:ext cx="7886700" cy="1325563"/>
          </a:xfrm>
        </p:spPr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F2EF8F-4E78-4D47-B9B7-739869F072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406769"/>
            <a:ext cx="7886700" cy="4770194"/>
          </a:xfrm>
        </p:spPr>
        <p:txBody>
          <a:bodyPr>
            <a:normAutofit fontScale="92500" lnSpcReduction="20000"/>
          </a:bodyPr>
          <a:lstStyle/>
          <a:p>
            <a:pPr>
              <a:spcAft>
                <a:spcPts val="1200"/>
              </a:spcAft>
            </a:pPr>
            <a:r>
              <a:rPr lang="en-US" dirty="0"/>
              <a:t>Dimensionality reduction and visualization helps to identify structure in data</a:t>
            </a:r>
          </a:p>
          <a:p>
            <a:pPr>
              <a:spcAft>
                <a:spcPts val="1200"/>
              </a:spcAft>
            </a:pPr>
            <a:r>
              <a:rPr lang="en-US" dirty="0"/>
              <a:t>PCA uses eigenvectors to identify linear combinations of features that explain maximum variance</a:t>
            </a:r>
          </a:p>
          <a:p>
            <a:pPr>
              <a:spcAft>
                <a:spcPts val="1200"/>
              </a:spcAft>
            </a:pPr>
            <a:r>
              <a:rPr lang="en-US" dirty="0"/>
              <a:t>Manifold learning identifies non-linear patterns and structure</a:t>
            </a:r>
          </a:p>
          <a:p>
            <a:pPr>
              <a:spcAft>
                <a:spcPts val="1200"/>
              </a:spcAft>
            </a:pPr>
            <a:r>
              <a:rPr lang="en-US" dirty="0"/>
              <a:t>Graphs can be used to approximate manifolds and are helpful for modelling single cell data</a:t>
            </a:r>
          </a:p>
          <a:p>
            <a:pPr>
              <a:spcAft>
                <a:spcPts val="1200"/>
              </a:spcAft>
            </a:pPr>
            <a:r>
              <a:rPr lang="en-US" dirty="0"/>
              <a:t>Laplacian Eigenmaps and diffusion maps visualize data using dominant non-linear directions in data manifold </a:t>
            </a:r>
          </a:p>
          <a:p>
            <a:pPr>
              <a:spcAft>
                <a:spcPts val="1200"/>
              </a:spcAft>
            </a:pPr>
            <a:r>
              <a:rPr lang="en-US" dirty="0"/>
              <a:t>PHATE summarizes manifold information in 2D</a:t>
            </a:r>
          </a:p>
          <a:p>
            <a:pPr>
              <a:spcAft>
                <a:spcPts val="1200"/>
              </a:spcAft>
            </a:pPr>
            <a:r>
              <a:rPr lang="en-US" dirty="0"/>
              <a:t>UMAP, </a:t>
            </a:r>
            <a:r>
              <a:rPr lang="en-US" dirty="0" err="1"/>
              <a:t>tSNE</a:t>
            </a:r>
            <a:r>
              <a:rPr lang="en-US" dirty="0"/>
              <a:t> are non-linear methods focused on preserving local neighborhoods in 2D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358448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2B89C-FD21-204E-9191-EA37449E997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C2A876-BBCF-BE4D-9A1B-4AAD894DC56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slide.url=https://www.polleverywhere.com/discourses/LcQaImIZ1dSuKR2Ww4pqu">
            <a:extLst>
              <a:ext uri="{FF2B5EF4-FFF2-40B4-BE49-F238E27FC236}">
                <a16:creationId xmlns:a16="http://schemas.microsoft.com/office/drawing/2014/main" id="{C10337D2-DF81-6842-881B-A1ABBD348B55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" y="63500"/>
            <a:ext cx="9017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9033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6">
            <a:extLst>
              <a:ext uri="{FF2B5EF4-FFF2-40B4-BE49-F238E27FC236}">
                <a16:creationId xmlns:a16="http://schemas.microsoft.com/office/drawing/2014/main" id="{5CE258B4-8FA4-714C-9E29-2F0F0DCA5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9"/>
            <a:ext cx="8302408" cy="712109"/>
          </a:xfrm>
        </p:spPr>
        <p:txBody>
          <a:bodyPr>
            <a:normAutofit fontScale="90000"/>
          </a:bodyPr>
          <a:lstStyle/>
          <a:p>
            <a:r>
              <a:rPr lang="en-US" dirty="0"/>
              <a:t>More </a:t>
            </a:r>
            <a:r>
              <a:rPr lang="en-US"/>
              <a:t>Dimensions = </a:t>
            </a:r>
            <a:r>
              <a:rPr lang="en-US" dirty="0"/>
              <a:t>More Accurate Structure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E988FA3-AB45-3D4B-B098-A35FE043765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02546" y="1459523"/>
            <a:ext cx="5943600" cy="4572000"/>
          </a:xfrm>
          <a:prstGeom prst="rect">
            <a:avLst/>
          </a:prstGeom>
        </p:spPr>
      </p:pic>
      <p:pic>
        <p:nvPicPr>
          <p:cNvPr id="48" name="Picture 47" descr="A screenshot of a cell phone&#10;&#10;Description automatically generated">
            <a:extLst>
              <a:ext uri="{FF2B5EF4-FFF2-40B4-BE49-F238E27FC236}">
                <a16:creationId xmlns:a16="http://schemas.microsoft.com/office/drawing/2014/main" id="{AE3F55EA-5F7F-7045-9A18-17F987C7E84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0191" y="2249058"/>
            <a:ext cx="1324709" cy="1179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801004"/>
      </p:ext>
    </p:extLst>
  </p:cSld>
  <p:clrMapOvr>
    <a:masterClrMapping/>
  </p:clrMapOvr>
</p:sld>
</file>

<file path=ppt/theme/theme1.xml><?xml version="1.0" encoding="utf-8"?>
<a:theme xmlns:a="http://schemas.openxmlformats.org/drawingml/2006/main" name="mycell-black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algn="l">
          <a:defRPr sz="2400" b="1" dirty="0" smtClean="0"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ycell-black" id="{4D03FB2D-39E3-394D-8EA2-0BC030700AF2}" vid="{BBCD4F7E-3801-A54C-90ED-D4067FFD142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{4C0D4F03-94E3-F148-95FA-361AB2811835}tf16401378</Template>
  <TotalTime>9529</TotalTime>
  <Words>2194</Words>
  <Application>Microsoft Macintosh PowerPoint</Application>
  <PresentationFormat>On-screen Show (4:3)</PresentationFormat>
  <Paragraphs>522</Paragraphs>
  <Slides>84</Slides>
  <Notes>64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84</vt:i4>
      </vt:variant>
    </vt:vector>
  </HeadingPairs>
  <TitlesOfParts>
    <vt:vector size="90" baseType="lpstr">
      <vt:lpstr>Arial</vt:lpstr>
      <vt:lpstr>Avenir Book</vt:lpstr>
      <vt:lpstr>Calibri</vt:lpstr>
      <vt:lpstr>Cambria Math</vt:lpstr>
      <vt:lpstr>Myriad Pro</vt:lpstr>
      <vt:lpstr>mycell-black</vt:lpstr>
      <vt:lpstr>PowerPoint Presentation</vt:lpstr>
      <vt:lpstr>Day 2: Visualization, Dimensionality Reduction and Manifold Learning </vt:lpstr>
      <vt:lpstr>Thinking about high dimensional data</vt:lpstr>
      <vt:lpstr>Our Data is a High-dimensional Matrix</vt:lpstr>
      <vt:lpstr>Features are dimensions</vt:lpstr>
      <vt:lpstr>Features are dimensions</vt:lpstr>
      <vt:lpstr>Features reveal structure</vt:lpstr>
      <vt:lpstr>Many types of structure can exist in data</vt:lpstr>
      <vt:lpstr>More Dimensions = More Accurate Structure </vt:lpstr>
      <vt:lpstr>Problem: We can only see in 3D (not 20K D)</vt:lpstr>
      <vt:lpstr>Solution: Dimensionality Reduction </vt:lpstr>
      <vt:lpstr>Thought Exercise: Reduce this to 1D</vt:lpstr>
      <vt:lpstr>Thought Exercise: Reduce this to 1D</vt:lpstr>
      <vt:lpstr>PowerPoint Presentation</vt:lpstr>
      <vt:lpstr>Thought Exercise: Reduce this to 1D</vt:lpstr>
      <vt:lpstr>Thought Exercise: Reduce this to 1D</vt:lpstr>
      <vt:lpstr>Principal Components Analysis </vt:lpstr>
      <vt:lpstr>Covariance Matrix</vt:lpstr>
      <vt:lpstr>Matrices as Transformations</vt:lpstr>
      <vt:lpstr>Matrix–Vector Notation</vt:lpstr>
      <vt:lpstr>Eigenvectors</vt:lpstr>
      <vt:lpstr>Eigendecomposition</vt:lpstr>
      <vt:lpstr>Eigenvectors of Covariance</vt:lpstr>
      <vt:lpstr>Principal Components Analysis </vt:lpstr>
      <vt:lpstr>PowerPoint Presentation</vt:lpstr>
      <vt:lpstr>Quick quiz</vt:lpstr>
      <vt:lpstr>Non-linear structure </vt:lpstr>
      <vt:lpstr>Non-linear  dimensionality  reduction</vt:lpstr>
      <vt:lpstr>Non-linear dimensions</vt:lpstr>
      <vt:lpstr>What is a manifold?</vt:lpstr>
      <vt:lpstr>Examples of manifolds</vt:lpstr>
      <vt:lpstr>Examples of manifolds</vt:lpstr>
      <vt:lpstr>Examples of manifolds</vt:lpstr>
      <vt:lpstr>Kernel functions measure “similarity” or “affinity” on a graph</vt:lpstr>
      <vt:lpstr>Affinity is the inverse of distance + locality</vt:lpstr>
      <vt:lpstr>Distance to Affinity via Kernels</vt:lpstr>
      <vt:lpstr>PowerPoint Presentation</vt:lpstr>
      <vt:lpstr>Effect of Changing Kernel Width</vt:lpstr>
      <vt:lpstr>Kernel PCA </vt:lpstr>
      <vt:lpstr>Diffusion Maps</vt:lpstr>
      <vt:lpstr>Distance Matrix</vt:lpstr>
      <vt:lpstr>Affinity Matrix</vt:lpstr>
      <vt:lpstr>Powered Markov Matrix</vt:lpstr>
      <vt:lpstr>Powering or “walks” on data graphs reveal dominant data manifold directions </vt:lpstr>
      <vt:lpstr>Paths or “walks” on graphs reveal dominant data manifold directions </vt:lpstr>
      <vt:lpstr>Paths or “walks” on graphs reveal dominant data manifold directions </vt:lpstr>
      <vt:lpstr>Paths or “walks” on graphs reveal dominant data manifold directions </vt:lpstr>
      <vt:lpstr>Paths or “walks” on graphs reveal dominant data manifold directions </vt:lpstr>
      <vt:lpstr>Paths or “walks” on graphs reveal dominant data manifold directions </vt:lpstr>
      <vt:lpstr>PowerPoint Presentation</vt:lpstr>
      <vt:lpstr>PowerPoint Presentation</vt:lpstr>
      <vt:lpstr>PowerPoint Presentation</vt:lpstr>
      <vt:lpstr>Eigendecomposition of Diffusion Operator = DMs</vt:lpstr>
      <vt:lpstr>Uncoiling the space</vt:lpstr>
      <vt:lpstr>Lips Dataset: Spoken Digits</vt:lpstr>
      <vt:lpstr>Lips Manifold</vt:lpstr>
      <vt:lpstr>Diffusion components orthogonal </vt:lpstr>
      <vt:lpstr>The graph Laplacian is a matrix representation of a graph</vt:lpstr>
      <vt:lpstr>Laplacian Eigenmaps </vt:lpstr>
      <vt:lpstr>Graph Laplacian</vt:lpstr>
      <vt:lpstr>Eigenvectors form a Graph Spectrum </vt:lpstr>
      <vt:lpstr>Eigenvectors are frequency harmonics</vt:lpstr>
      <vt:lpstr>For visualization</vt:lpstr>
      <vt:lpstr>tSNE</vt:lpstr>
      <vt:lpstr>tSNE Penalty</vt:lpstr>
      <vt:lpstr>Combination of attraction and repulsion</vt:lpstr>
      <vt:lpstr>UMAP </vt:lpstr>
      <vt:lpstr>Local density inducing variant</vt:lpstr>
      <vt:lpstr>Differences from tSNE</vt:lpstr>
      <vt:lpstr>PHATE:</vt:lpstr>
      <vt:lpstr>Diffusion in PHATE denoises</vt:lpstr>
      <vt:lpstr>Adaptive Alpha-decay kernel </vt:lpstr>
      <vt:lpstr>PHATE:</vt:lpstr>
      <vt:lpstr>PowerPoint Presentation</vt:lpstr>
      <vt:lpstr>Adaptive vs fixed bandwidth kernel</vt:lpstr>
      <vt:lpstr>Comparing Artificial Case</vt:lpstr>
      <vt:lpstr>Comparing visualization algorithms on single-cell data</vt:lpstr>
      <vt:lpstr>PowerPoint Presentation</vt:lpstr>
      <vt:lpstr>Data agnostic: Neural network loss landscapes</vt:lpstr>
      <vt:lpstr>Quantative Comparisons</vt:lpstr>
      <vt:lpstr>DeMAP</vt:lpstr>
      <vt:lpstr>PowerPoint Presentation</vt:lpstr>
      <vt:lpstr>Conclusions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Thinking about high dimensional data</dc:title>
  <dc:creator>Burkhardt, Daniel</dc:creator>
  <cp:lastModifiedBy>Burkhardt, Daniel</cp:lastModifiedBy>
  <cp:revision>261</cp:revision>
  <cp:lastPrinted>2019-10-14T19:49:14Z</cp:lastPrinted>
  <dcterms:created xsi:type="dcterms:W3CDTF">2019-09-18T14:07:06Z</dcterms:created>
  <dcterms:modified xsi:type="dcterms:W3CDTF">2021-01-26T22:10:37Z</dcterms:modified>
</cp:coreProperties>
</file>